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</p:sldMasterIdLst>
  <p:notesMasterIdLst>
    <p:notesMasterId r:id="rId65"/>
  </p:notesMasterIdLst>
  <p:handoutMasterIdLst>
    <p:handoutMasterId r:id="rId66"/>
  </p:handoutMasterIdLst>
  <p:sldIdLst>
    <p:sldId id="256" r:id="rId2"/>
    <p:sldId id="262" r:id="rId3"/>
    <p:sldId id="268" r:id="rId4"/>
    <p:sldId id="316" r:id="rId5"/>
    <p:sldId id="304" r:id="rId6"/>
    <p:sldId id="305" r:id="rId7"/>
    <p:sldId id="417" r:id="rId8"/>
    <p:sldId id="317" r:id="rId9"/>
    <p:sldId id="306" r:id="rId10"/>
    <p:sldId id="307" r:id="rId11"/>
    <p:sldId id="318" r:id="rId12"/>
    <p:sldId id="418" r:id="rId13"/>
    <p:sldId id="319" r:id="rId14"/>
    <p:sldId id="320" r:id="rId15"/>
    <p:sldId id="309" r:id="rId16"/>
    <p:sldId id="308" r:id="rId17"/>
    <p:sldId id="311" r:id="rId18"/>
    <p:sldId id="321" r:id="rId19"/>
    <p:sldId id="419" r:id="rId20"/>
    <p:sldId id="323" r:id="rId21"/>
    <p:sldId id="313" r:id="rId22"/>
    <p:sldId id="328" r:id="rId23"/>
    <p:sldId id="329" r:id="rId24"/>
    <p:sldId id="420" r:id="rId25"/>
    <p:sldId id="325" r:id="rId26"/>
    <p:sldId id="332" r:id="rId27"/>
    <p:sldId id="333" r:id="rId28"/>
    <p:sldId id="302" r:id="rId29"/>
    <p:sldId id="303" r:id="rId30"/>
    <p:sldId id="360" r:id="rId31"/>
    <p:sldId id="361" r:id="rId32"/>
    <p:sldId id="368" r:id="rId33"/>
    <p:sldId id="369" r:id="rId34"/>
    <p:sldId id="362" r:id="rId35"/>
    <p:sldId id="370" r:id="rId36"/>
    <p:sldId id="421" r:id="rId37"/>
    <p:sldId id="371" r:id="rId38"/>
    <p:sldId id="382" r:id="rId39"/>
    <p:sldId id="380" r:id="rId40"/>
    <p:sldId id="388" r:id="rId41"/>
    <p:sldId id="374" r:id="rId42"/>
    <p:sldId id="375" r:id="rId43"/>
    <p:sldId id="424" r:id="rId44"/>
    <p:sldId id="392" r:id="rId45"/>
    <p:sldId id="390" r:id="rId46"/>
    <p:sldId id="391" r:id="rId47"/>
    <p:sldId id="394" r:id="rId48"/>
    <p:sldId id="395" r:id="rId49"/>
    <p:sldId id="396" r:id="rId50"/>
    <p:sldId id="397" r:id="rId51"/>
    <p:sldId id="411" r:id="rId52"/>
    <p:sldId id="400" r:id="rId53"/>
    <p:sldId id="401" r:id="rId54"/>
    <p:sldId id="402" r:id="rId55"/>
    <p:sldId id="403" r:id="rId56"/>
    <p:sldId id="422" r:id="rId57"/>
    <p:sldId id="405" r:id="rId58"/>
    <p:sldId id="406" r:id="rId59"/>
    <p:sldId id="407" r:id="rId60"/>
    <p:sldId id="408" r:id="rId61"/>
    <p:sldId id="414" r:id="rId62"/>
    <p:sldId id="415" r:id="rId63"/>
    <p:sldId id="423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EAEE"/>
    <a:srgbClr val="49DCE3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6" autoAdjust="0"/>
    <p:restoredTop sz="97617" autoAdjust="0"/>
  </p:normalViewPr>
  <p:slideViewPr>
    <p:cSldViewPr>
      <p:cViewPr varScale="1">
        <p:scale>
          <a:sx n="88" d="100"/>
          <a:sy n="88" d="100"/>
        </p:scale>
        <p:origin x="78" y="2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66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2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60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20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8"/>
            <a:ext cx="6517482" cy="2509213"/>
          </a:xfrm>
        </p:spPr>
        <p:txBody>
          <a:bodyPr anchor="ctr">
            <a:normAutofit/>
          </a:bodyPr>
          <a:lstStyle>
            <a:lvl1pPr algn="ctr">
              <a:defRPr sz="4000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2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11/29/2020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95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60" y="698262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5108728"/>
            <a:ext cx="7773339" cy="682472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02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3427246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204822"/>
            <a:ext cx="7773339" cy="1586380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9"/>
            <a:ext cx="6977064" cy="2729915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372798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887860"/>
            <a:ext cx="546888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2" y="3120016"/>
            <a:ext cx="553641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4961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2138723"/>
            <a:ext cx="7773339" cy="2511835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662336"/>
            <a:ext cx="7773339" cy="1140644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481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160509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4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4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78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3" y="610773"/>
            <a:ext cx="7773339" cy="160392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3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3" y="2367094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3" y="4781083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1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4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2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6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4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2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57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4" y="939538"/>
            <a:ext cx="6956540" cy="901001"/>
          </a:xfrm>
        </p:spPr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0855" y="6381328"/>
            <a:ext cx="20574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내용 개체 틀 6"/>
          <p:cNvSpPr>
            <a:spLocks noGrp="1"/>
          </p:cNvSpPr>
          <p:nvPr>
            <p:ph sz="quarter" idx="17"/>
          </p:nvPr>
        </p:nvSpPr>
        <p:spPr>
          <a:xfrm>
            <a:off x="1088963" y="1916832"/>
            <a:ext cx="6971713" cy="3639941"/>
          </a:xfrm>
        </p:spPr>
        <p:txBody>
          <a:bodyPr>
            <a:normAutofit/>
          </a:bodyPr>
          <a:lstStyle>
            <a:lvl1pPr>
              <a:defRPr sz="20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876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609603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3" y="609603"/>
            <a:ext cx="5744043" cy="51815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14270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90" y="1052513"/>
            <a:ext cx="8569325" cy="5329237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559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777287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619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3" y="38011"/>
            <a:ext cx="8654999" cy="5925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3" y="672382"/>
            <a:ext cx="8654999" cy="614225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46599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691334"/>
            <a:ext cx="8569306" cy="602123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48121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19896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19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9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9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4658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232227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2" y="6232033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1979713" y="1422609"/>
            <a:ext cx="6984776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990261" y="620688"/>
            <a:ext cx="5320865" cy="74425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11560" y="658974"/>
            <a:ext cx="1224136" cy="5150845"/>
          </a:xfrm>
          <a:prstGeom prst="roundRect">
            <a:avLst>
              <a:gd name="adj" fmla="val 9162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2287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0776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65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5496" y="1024161"/>
            <a:ext cx="5040560" cy="52565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544513" indent="-277813">
              <a:defRPr sz="1800"/>
            </a:lvl2pPr>
            <a:lvl3pPr marL="809625" indent="-266700">
              <a:defRPr sz="1800"/>
            </a:lvl3pPr>
            <a:lvl4pPr marL="1076325" indent="-266700">
              <a:tabLst/>
              <a:defRPr sz="1400"/>
            </a:lvl4pPr>
            <a:lvl5pPr marL="1343025" indent="-228600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21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20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9"/>
            <a:ext cx="7763814" cy="1368184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12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382952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4"/>
            <a:ext cx="382905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7626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4"/>
            <a:ext cx="3829520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9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2" y="3051014"/>
            <a:ext cx="3829051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12601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1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7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2"/>
            <a:ext cx="4650122" cy="51815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2632852"/>
            <a:ext cx="2951767" cy="3158348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4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13662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060850"/>
            <a:ext cx="4129604" cy="3730352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194780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44624"/>
            <a:ext cx="8417413" cy="90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1004954"/>
            <a:ext cx="8417414" cy="5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64482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8" y="6448252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3" y="6448252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63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</p:sldLayoutIdLst>
  <p:timing>
    <p:tnLst>
      <p:par>
        <p:cTn id="1" dur="indefinite" restart="never" nodeType="tmRoot"/>
      </p:par>
    </p:tnLst>
  </p:timing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CHAPTER 11</a:t>
            </a:r>
            <a:br>
              <a:rPr lang="en-US" altLang="ko-KR" b="1" dirty="0" smtClean="0"/>
            </a:br>
            <a:r>
              <a:rPr lang="ko-KR" altLang="en-US" dirty="0"/>
              <a:t>영상 처리 응용 사례</a:t>
            </a:r>
            <a:r>
              <a:rPr lang="en-US" altLang="ko-KR" dirty="0"/>
              <a:t>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PART 03 </a:t>
            </a:r>
            <a:r>
              <a:rPr lang="ko-KR" altLang="en-US" dirty="0"/>
              <a:t>영상처리 응용 사례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16" y="1203677"/>
            <a:ext cx="6510062" cy="239305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팔레트 영역 그리기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54328" y="2348880"/>
            <a:ext cx="1237352" cy="327525"/>
          </a:xfrm>
          <a:prstGeom prst="wedgeRoundRectCallout">
            <a:avLst>
              <a:gd name="adj1" fmla="val 124662"/>
              <a:gd name="adj2" fmla="val -722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색상값은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고정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456787" y="1268760"/>
            <a:ext cx="2851517" cy="380591"/>
          </a:xfrm>
          <a:prstGeom prst="wedgeRoundRectCallout">
            <a:avLst>
              <a:gd name="adj1" fmla="val -83561"/>
              <a:gd name="adj2" fmla="val 16215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세로 방향 휘도 변화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역순 구성하여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밝은값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~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어둔값으로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변함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048424" y="782054"/>
            <a:ext cx="1811608" cy="270682"/>
          </a:xfrm>
          <a:prstGeom prst="wedgeRoundRectCallout">
            <a:avLst>
              <a:gd name="adj1" fmla="val -47105"/>
              <a:gd name="adj2" fmla="val 38802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가로 방향으로 채도 변화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139071" y="4077072"/>
            <a:ext cx="1992769" cy="527483"/>
          </a:xfrm>
          <a:prstGeom prst="wedgeRoundRectCallout">
            <a:avLst>
              <a:gd name="adj1" fmla="val 15690"/>
              <a:gd name="adj2" fmla="val -1442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그림판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영상의 관심 영역에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팔레트 복사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98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11.1.1 </a:t>
            </a:r>
            <a:r>
              <a:rPr lang="ko-KR" altLang="en-US" dirty="0" smtClean="0"/>
              <a:t>아이콘 배치 및 팔레트 생성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0728"/>
            <a:ext cx="64297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헤더 파일 루트 지정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7100455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8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764704"/>
            <a:ext cx="7273636" cy="496165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25931" y="1772816"/>
            <a:ext cx="1249725" cy="297750"/>
          </a:xfrm>
          <a:prstGeom prst="wedgeRoundRectCallout">
            <a:avLst>
              <a:gd name="adj1" fmla="val 77124"/>
              <a:gd name="adj2" fmla="val 726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그림판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전체 영상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95526" y="2564904"/>
            <a:ext cx="1136114" cy="327525"/>
          </a:xfrm>
          <a:prstGeom prst="wedgeRoundRectCallout">
            <a:avLst>
              <a:gd name="adj1" fmla="val 100180"/>
              <a:gd name="adj2" fmla="val -853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아이콘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관심영역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956" y="801336"/>
            <a:ext cx="1868204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tIns="0" bIns="0" rtlCol="0">
            <a:spAutoFit/>
          </a:bodyPr>
          <a:lstStyle/>
          <a:p>
            <a:r>
              <a:rPr lang="en-US" altLang="ko-KR" dirty="0" smtClean="0"/>
              <a:t>02.place_menu.py</a:t>
            </a:r>
            <a:endParaRPr lang="ko-KR" altLang="en-US" dirty="0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6228184" y="548680"/>
            <a:ext cx="576064" cy="252656"/>
          </a:xfrm>
          <a:prstGeom prst="wedgeRoundRectCallout">
            <a:avLst>
              <a:gd name="adj1" fmla="val -107758"/>
              <a:gd name="adj2" fmla="val 9696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오타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056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50553"/>
            <a:ext cx="6329008" cy="420359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 smtClean="0"/>
              <a:t>실행결과</a:t>
            </a:r>
            <a:endParaRPr lang="ko-KR" altLang="en-US" sz="14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755576" y="3715156"/>
            <a:ext cx="705437" cy="396306"/>
          </a:xfrm>
          <a:prstGeom prst="wedgeRoundRectCallout">
            <a:avLst>
              <a:gd name="adj1" fmla="val 92764"/>
              <a:gd name="adj2" fmla="val 996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팔레트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131840" y="5157192"/>
            <a:ext cx="938937" cy="297750"/>
          </a:xfrm>
          <a:prstGeom prst="wedgeRoundRectCallout">
            <a:avLst>
              <a:gd name="adj1" fmla="val -131914"/>
              <a:gd name="adj2" fmla="val -1120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색상인덱스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776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27584" y="1052736"/>
            <a:ext cx="6585590" cy="5363309"/>
            <a:chOff x="698698" y="1143719"/>
            <a:chExt cx="7968564" cy="688884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98" y="1143719"/>
              <a:ext cx="7905750" cy="5381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412" y="6327589"/>
              <a:ext cx="7943850" cy="1704975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 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마우스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 </a:t>
            </a:r>
            <a:r>
              <a:rPr lang="en-US" altLang="ko-KR" dirty="0" err="1" smtClean="0"/>
              <a:t>onMouse</a:t>
            </a:r>
            <a:r>
              <a:rPr lang="en-US" altLang="ko-KR" dirty="0" smtClean="0"/>
              <a:t>() </a:t>
            </a:r>
            <a:r>
              <a:rPr lang="ko-KR" altLang="en-US" dirty="0"/>
              <a:t>구현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5536" y="3356992"/>
            <a:ext cx="1740918" cy="396305"/>
          </a:xfrm>
          <a:prstGeom prst="wedgeRoundRectCallout">
            <a:avLst>
              <a:gd name="adj1" fmla="val 83176"/>
              <a:gd name="adj2" fmla="val -523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0~5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번째 아이콘 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클릭시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그리기 명령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5496" y="2006190"/>
            <a:ext cx="1249725" cy="270682"/>
          </a:xfrm>
          <a:prstGeom prst="wedgeRoundRectCallout">
            <a:avLst>
              <a:gd name="adj1" fmla="val 103322"/>
              <a:gd name="adj2" fmla="val 6555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현재 마우스 좌표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537342" y="4283378"/>
            <a:ext cx="1663385" cy="297750"/>
          </a:xfrm>
          <a:prstGeom prst="wedgeRoundRectCallout">
            <a:avLst>
              <a:gd name="adj1" fmla="val -132373"/>
              <a:gd name="adj2" fmla="val -166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일반 명령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뒤에서 설명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644008" y="5343165"/>
            <a:ext cx="641306" cy="246075"/>
          </a:xfrm>
          <a:prstGeom prst="wedgeRoundRectCallout">
            <a:avLst>
              <a:gd name="adj1" fmla="val -94937"/>
              <a:gd name="adj2" fmla="val 1821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드래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47947" y="5373216"/>
            <a:ext cx="775981" cy="270682"/>
          </a:xfrm>
          <a:prstGeom prst="wedgeRoundRectCallout">
            <a:avLst>
              <a:gd name="adj1" fmla="val -75728"/>
              <a:gd name="adj2" fmla="val 1567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동작 종료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3635896" y="4941168"/>
            <a:ext cx="1136114" cy="270682"/>
          </a:xfrm>
          <a:prstGeom prst="wedgeRoundRectCallout">
            <a:avLst>
              <a:gd name="adj1" fmla="val -109699"/>
              <a:gd name="adj2" fmla="val 745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왼쪽버튼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누르기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002" y="1143228"/>
            <a:ext cx="2253340" cy="12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8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</a:t>
            </a:r>
            <a:endParaRPr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이벤트 발생시 색상 변경 하기</a:t>
            </a:r>
            <a:endParaRPr lang="en-US" altLang="ko-KR" dirty="0" smtClean="0"/>
          </a:p>
          <a:p>
            <a:pPr lvl="1"/>
            <a:r>
              <a:rPr lang="ko-KR" altLang="en-US" dirty="0"/>
              <a:t>팔레트 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현재 색상 아이콘 색 변경</a:t>
            </a:r>
            <a:endParaRPr lang="ko-KR" altLang="en-US" dirty="0"/>
          </a:p>
          <a:p>
            <a:pPr lvl="1"/>
            <a:r>
              <a:rPr lang="ko-KR" altLang="en-US" dirty="0" smtClean="0"/>
              <a:t>색상인덱스 클릭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색상인덱스 색상 기준으로 </a:t>
            </a:r>
            <a:r>
              <a:rPr lang="ko-KR" altLang="en-US" dirty="0" smtClean="0"/>
              <a:t>팔레트 다시 그리기 변경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2809875" cy="2867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65" y="1988840"/>
            <a:ext cx="28670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6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4" y="1052736"/>
            <a:ext cx="7858125" cy="4076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</a:t>
            </a:r>
            <a:endParaRPr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command() </a:t>
            </a:r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629653" y="1844824"/>
            <a:ext cx="2012696" cy="327525"/>
          </a:xfrm>
          <a:prstGeom prst="wedgeRoundRectCallout">
            <a:avLst>
              <a:gd name="adj1" fmla="val -38426"/>
              <a:gd name="adj2" fmla="val 1213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좌표와 행렬 인덱스는 역순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402395" y="2636912"/>
            <a:ext cx="1249725" cy="270682"/>
          </a:xfrm>
          <a:prstGeom prst="wedgeRoundRectCallout">
            <a:avLst>
              <a:gd name="adj1" fmla="val -96991"/>
              <a:gd name="adj2" fmla="val 1199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테두리 제외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107504" y="2924944"/>
            <a:ext cx="1512168" cy="270682"/>
          </a:xfrm>
          <a:prstGeom prst="wedgeRoundRectCallout">
            <a:avLst>
              <a:gd name="adj1" fmla="val 73275"/>
              <a:gd name="adj2" fmla="val -736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아이콘 사각형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427984" y="4814502"/>
            <a:ext cx="775981" cy="270682"/>
          </a:xfrm>
          <a:prstGeom prst="wedgeRoundRectCallout">
            <a:avLst>
              <a:gd name="adj1" fmla="val -38992"/>
              <a:gd name="adj2" fmla="val -1642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2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x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좌표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93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2696"/>
            <a:ext cx="6675372" cy="527417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211960" y="5517232"/>
            <a:ext cx="1249725" cy="270682"/>
          </a:xfrm>
          <a:prstGeom prst="wedgeRoundRectCallout">
            <a:avLst>
              <a:gd name="adj1" fmla="val -96991"/>
              <a:gd name="adj2" fmla="val 1199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테두리 제외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635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19" y="1052736"/>
            <a:ext cx="7426997" cy="515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9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11.1 </a:t>
            </a:r>
            <a:r>
              <a:rPr lang="ko-KR" altLang="en-US" dirty="0" err="1"/>
              <a:t>그림판</a:t>
            </a:r>
            <a:r>
              <a:rPr lang="ko-KR" altLang="en-US" dirty="0"/>
              <a:t>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r>
              <a:rPr lang="en-US" altLang="ko-KR" dirty="0"/>
              <a:t>11.2 2</a:t>
            </a:r>
            <a:r>
              <a:rPr lang="ko-KR" altLang="en-US" dirty="0"/>
              <a:t>차원 히스토그램을 이용한 이미지 검색</a:t>
            </a:r>
            <a:endParaRPr lang="en-US" altLang="ko-KR" dirty="0"/>
          </a:p>
          <a:p>
            <a:r>
              <a:rPr lang="en-US" altLang="ko-KR" dirty="0" smtClean="0"/>
              <a:t>11.2 </a:t>
            </a:r>
            <a:r>
              <a:rPr lang="ko-KR" altLang="en-US" dirty="0" err="1"/>
              <a:t>하르</a:t>
            </a:r>
            <a:r>
              <a:rPr lang="ko-KR" altLang="en-US" dirty="0"/>
              <a:t> 분류기를 이용한 얼굴검출 및 성별 분류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11.1.3 </a:t>
            </a:r>
            <a:r>
              <a:rPr lang="ko-KR" altLang="en-US" dirty="0"/>
              <a:t>그리기 구현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이벤트 발생 방식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87" y="1245503"/>
            <a:ext cx="7353463" cy="48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18231" y="444958"/>
            <a:ext cx="6834089" cy="6406250"/>
            <a:chOff x="547687" y="2252662"/>
            <a:chExt cx="8059776" cy="87483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687" y="2252662"/>
              <a:ext cx="8048625" cy="23526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313" y="4466841"/>
              <a:ext cx="8058150" cy="653415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11.1.3 </a:t>
            </a:r>
            <a:r>
              <a:rPr lang="ko-KR" altLang="en-US" dirty="0"/>
              <a:t>그리기 구현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94412" y="2852936"/>
            <a:ext cx="1309236" cy="527484"/>
          </a:xfrm>
          <a:prstGeom prst="wedgeRoundRectCallout">
            <a:avLst>
              <a:gd name="adj1" fmla="val 81518"/>
              <a:gd name="adj2" fmla="val -60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연속 그리기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종료좌표를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다음번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시작좌표로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지정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923928" y="4219857"/>
            <a:ext cx="705437" cy="248536"/>
          </a:xfrm>
          <a:prstGeom prst="wedgeRoundRectCallout">
            <a:avLst>
              <a:gd name="adj1" fmla="val -88460"/>
              <a:gd name="adj2" fmla="val 1251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반지름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1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11.1.4 </a:t>
            </a:r>
            <a:r>
              <a:rPr lang="ko-KR" altLang="en-US" dirty="0"/>
              <a:t>명령 함수의 추가 구현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추가할 수 있는 기타 명령들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</a:t>
            </a:r>
            <a:r>
              <a:rPr lang="ko-KR" altLang="en-US" dirty="0"/>
              <a:t>파일을 캔버스로 </a:t>
            </a:r>
            <a:r>
              <a:rPr lang="ko-KR" altLang="en-US" dirty="0" smtClean="0"/>
              <a:t>읽기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 그림 </a:t>
            </a:r>
            <a:r>
              <a:rPr lang="ko-KR" altLang="en-US" dirty="0"/>
              <a:t>영상 </a:t>
            </a:r>
            <a:r>
              <a:rPr lang="ko-KR" altLang="en-US" dirty="0" smtClean="0"/>
              <a:t>파일 저장</a:t>
            </a:r>
            <a:endParaRPr lang="en-US" altLang="ko-KR" dirty="0" smtClean="0"/>
          </a:p>
          <a:p>
            <a:pPr lvl="1"/>
            <a:r>
              <a:rPr lang="ko-KR" altLang="en-US" dirty="0" err="1"/>
              <a:t>그림판</a:t>
            </a:r>
            <a:r>
              <a:rPr lang="ko-KR" altLang="en-US" dirty="0"/>
              <a:t> </a:t>
            </a:r>
            <a:r>
              <a:rPr lang="ko-KR" altLang="en-US" dirty="0" smtClean="0"/>
              <a:t>전체 지우기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밝기 밝게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ko-KR" altLang="en-US" dirty="0"/>
              <a:t>어둡게 </a:t>
            </a:r>
            <a:r>
              <a:rPr lang="ko-KR" altLang="en-US" dirty="0" smtClean="0"/>
              <a:t>하기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command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함수에 추가하기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50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41193"/>
          <a:stretch/>
        </p:blipFill>
        <p:spPr>
          <a:xfrm>
            <a:off x="852733" y="910226"/>
            <a:ext cx="7247659" cy="47510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11.1.4 </a:t>
            </a:r>
            <a:r>
              <a:rPr lang="ko-KR" altLang="en-US" dirty="0"/>
              <a:t>명령 함수의 추가 구현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142091" y="1902176"/>
            <a:ext cx="938938" cy="396306"/>
          </a:xfrm>
          <a:prstGeom prst="wedgeRoundRectCallout">
            <a:avLst>
              <a:gd name="adj1" fmla="val 45806"/>
              <a:gd name="adj2" fmla="val 16481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기존 구현 부분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40436" y="5235162"/>
            <a:ext cx="938938" cy="297750"/>
          </a:xfrm>
          <a:prstGeom prst="wedgeRoundRectCallout">
            <a:avLst>
              <a:gd name="adj1" fmla="val -75577"/>
              <a:gd name="adj2" fmla="val -225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그리기 영역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688859" y="4407802"/>
            <a:ext cx="2012699" cy="435937"/>
          </a:xfrm>
          <a:prstGeom prst="wedgeRoundRectCallout">
            <a:avLst>
              <a:gd name="adj1" fmla="val -104256"/>
              <a:gd name="adj2" fmla="val -93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로드한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영상 파일을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캔버스 크기로 크기변경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108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11.1.4 </a:t>
            </a:r>
            <a:r>
              <a:rPr lang="ko-KR" altLang="en-US" dirty="0"/>
              <a:t>명령 함수의 추가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7864"/>
          <a:stretch/>
        </p:blipFill>
        <p:spPr>
          <a:xfrm>
            <a:off x="858185" y="1032997"/>
            <a:ext cx="7247659" cy="34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9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3273"/>
          <a:stretch/>
        </p:blipFill>
        <p:spPr>
          <a:xfrm>
            <a:off x="683568" y="554182"/>
            <a:ext cx="7299614" cy="546710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그림판</a:t>
            </a:r>
            <a:r>
              <a:rPr lang="ko-KR" altLang="en-US" dirty="0" smtClean="0"/>
              <a:t> 완성</a:t>
            </a:r>
            <a:endParaRPr lang="en-US" altLang="ko-KR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63888" y="4405092"/>
            <a:ext cx="1136115" cy="297750"/>
          </a:xfrm>
          <a:prstGeom prst="wedgeRoundRectCallout">
            <a:avLst>
              <a:gd name="adj1" fmla="val -88666"/>
              <a:gd name="adj2" fmla="val -2551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선 굵기 변경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50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44425" y="747116"/>
            <a:ext cx="7306861" cy="5605861"/>
            <a:chOff x="744425" y="747116"/>
            <a:chExt cx="7306861" cy="56058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425" y="1590477"/>
              <a:ext cx="7282295" cy="47625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85672"/>
            <a:stretch/>
          </p:blipFill>
          <p:spPr>
            <a:xfrm>
              <a:off x="751672" y="747116"/>
              <a:ext cx="7299614" cy="903218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그림판</a:t>
            </a:r>
            <a:r>
              <a:rPr lang="ko-KR" altLang="en-US" dirty="0"/>
              <a:t> 완성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851920" y="5200695"/>
            <a:ext cx="2012699" cy="270682"/>
          </a:xfrm>
          <a:prstGeom prst="wedgeRoundRectCallout">
            <a:avLst>
              <a:gd name="adj1" fmla="val -75326"/>
              <a:gd name="adj2" fmla="val 696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드래그 상황에서 그리기 위해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04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그림판</a:t>
            </a:r>
            <a:r>
              <a:rPr lang="ko-KR" altLang="en-US" dirty="0"/>
              <a:t> 완성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12776"/>
            <a:ext cx="6168705" cy="44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11.2 2</a:t>
            </a:r>
            <a:r>
              <a:rPr lang="ko-KR" altLang="en-US" dirty="0"/>
              <a:t>차원 히스토그램을 이용한 이미지 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11.2.1 2</a:t>
            </a:r>
            <a:r>
              <a:rPr lang="ko-KR" altLang="en-US" dirty="0"/>
              <a:t>차원 </a:t>
            </a:r>
            <a:r>
              <a:rPr lang="ko-KR" altLang="en-US" dirty="0" smtClean="0"/>
              <a:t>히스토그램</a:t>
            </a:r>
            <a:endParaRPr lang="en-US" altLang="ko-KR" dirty="0"/>
          </a:p>
          <a:p>
            <a:r>
              <a:rPr lang="en-US" altLang="ko-KR" dirty="0"/>
              <a:t>11.2.2 </a:t>
            </a:r>
            <a:r>
              <a:rPr lang="ko-KR" altLang="en-US" dirty="0"/>
              <a:t>검색 대상 영상 히스토그램 계산 및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r>
              <a:rPr lang="en-US" altLang="ko-KR" dirty="0"/>
              <a:t>11.2.3 </a:t>
            </a:r>
            <a:r>
              <a:rPr lang="ko-KR" altLang="en-US" dirty="0"/>
              <a:t>유사도 비교 </a:t>
            </a:r>
            <a:endParaRPr lang="en-US" altLang="ko-KR" dirty="0"/>
          </a:p>
          <a:p>
            <a:r>
              <a:rPr lang="en-US" altLang="ko-KR" dirty="0"/>
              <a:t>11.2.3 </a:t>
            </a:r>
            <a:r>
              <a:rPr lang="ko-KR" altLang="en-US" dirty="0"/>
              <a:t>비교 결과 영상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r>
              <a:rPr lang="en-US" altLang="ko-KR" dirty="0"/>
              <a:t>11.2.4 </a:t>
            </a:r>
            <a:r>
              <a:rPr lang="ko-KR" altLang="en-US" dirty="0"/>
              <a:t>전체 프로그램</a:t>
            </a:r>
          </a:p>
        </p:txBody>
      </p:sp>
    </p:spTree>
    <p:extLst>
      <p:ext uri="{BB962C8B-B14F-4D97-AF65-F5344CB8AC3E}">
        <p14:creationId xmlns:p14="http://schemas.microsoft.com/office/powerpoint/2010/main" val="14687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 </a:t>
            </a:r>
            <a:r>
              <a:rPr lang="ko-KR" altLang="en-US" dirty="0" err="1"/>
              <a:t>하르</a:t>
            </a:r>
            <a:r>
              <a:rPr lang="ko-KR" altLang="en-US" dirty="0"/>
              <a:t> 분류기를 이용한 얼굴검출 및 성별 분류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11.2.1 </a:t>
            </a:r>
            <a:r>
              <a:rPr lang="ko-KR" altLang="en-US" dirty="0" err="1"/>
              <a:t>하르</a:t>
            </a:r>
            <a:r>
              <a:rPr lang="ko-KR" altLang="en-US" dirty="0"/>
              <a:t> 기반 </a:t>
            </a:r>
            <a:r>
              <a:rPr lang="ko-KR" altLang="en-US" dirty="0" smtClean="0"/>
              <a:t>분류기</a:t>
            </a:r>
            <a:endParaRPr lang="en-US" altLang="ko-KR" dirty="0"/>
          </a:p>
          <a:p>
            <a:r>
              <a:rPr lang="en-US" altLang="ko-KR" dirty="0" smtClean="0"/>
              <a:t>11.2.2 </a:t>
            </a:r>
            <a:r>
              <a:rPr lang="ko-KR" altLang="en-US" dirty="0"/>
              <a:t>얼굴 검출 프로그램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r>
              <a:rPr lang="en-US" altLang="ko-KR" dirty="0" smtClean="0"/>
              <a:t>11.2.3 </a:t>
            </a:r>
            <a:r>
              <a:rPr lang="ko-KR" altLang="en-US" dirty="0"/>
              <a:t>성별 분류 기초 </a:t>
            </a:r>
            <a:endParaRPr lang="en-US" altLang="ko-KR" dirty="0"/>
          </a:p>
          <a:p>
            <a:r>
              <a:rPr lang="en-US" altLang="ko-KR" dirty="0" smtClean="0"/>
              <a:t>11.2.4 </a:t>
            </a:r>
            <a:r>
              <a:rPr lang="ko-KR" altLang="en-US" dirty="0"/>
              <a:t>얼굴 기울기 계산 및 보정 </a:t>
            </a:r>
            <a:endParaRPr lang="en-US" altLang="ko-KR" dirty="0"/>
          </a:p>
          <a:p>
            <a:r>
              <a:rPr lang="en-US" altLang="ko-KR" dirty="0" smtClean="0"/>
              <a:t>11.2.5 </a:t>
            </a:r>
            <a:r>
              <a:rPr lang="ko-KR" altLang="en-US" dirty="0"/>
              <a:t>입술 영역 및 머리 영역 검출 </a:t>
            </a:r>
            <a:endParaRPr lang="en-US" altLang="ko-KR" dirty="0"/>
          </a:p>
          <a:p>
            <a:r>
              <a:rPr lang="en-US" altLang="ko-KR" dirty="0" smtClean="0"/>
              <a:t>11.2.6 </a:t>
            </a:r>
            <a:r>
              <a:rPr lang="ko-KR" altLang="en-US" dirty="0"/>
              <a:t>히스토그램 비교 </a:t>
            </a:r>
            <a:endParaRPr lang="en-US" altLang="ko-KR" dirty="0"/>
          </a:p>
          <a:p>
            <a:r>
              <a:rPr lang="en-US" altLang="ko-KR" dirty="0" smtClean="0"/>
              <a:t>11.2.7 </a:t>
            </a:r>
            <a:r>
              <a:rPr lang="ko-KR" altLang="en-US" dirty="0"/>
              <a:t>성별 분류</a:t>
            </a:r>
          </a:p>
        </p:txBody>
      </p:sp>
    </p:spTree>
    <p:extLst>
      <p:ext uri="{BB962C8B-B14F-4D97-AF65-F5344CB8AC3E}">
        <p14:creationId xmlns:p14="http://schemas.microsoft.com/office/powerpoint/2010/main" val="336683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11.1 </a:t>
            </a:r>
            <a:r>
              <a:rPr lang="ko-KR" altLang="en-US" smtClean="0"/>
              <a:t>그림판 프로그램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11.1.1 </a:t>
            </a:r>
            <a:r>
              <a:rPr lang="ko-KR" altLang="en-US" smtClean="0"/>
              <a:t>아이콘 배치 및 팔레트 생성 </a:t>
            </a:r>
            <a:endParaRPr lang="en-US" altLang="ko-KR" smtClean="0"/>
          </a:p>
          <a:p>
            <a:r>
              <a:rPr lang="en-US" altLang="ko-KR" smtClean="0"/>
              <a:t>11.1.2 </a:t>
            </a:r>
            <a:r>
              <a:rPr lang="ko-KR" altLang="en-US" smtClean="0"/>
              <a:t>마우스 이벤트의 구현 </a:t>
            </a:r>
            <a:endParaRPr lang="en-US" altLang="ko-KR" smtClean="0"/>
          </a:p>
          <a:p>
            <a:r>
              <a:rPr lang="en-US" altLang="ko-KR" smtClean="0"/>
              <a:t>11.1.3 </a:t>
            </a:r>
            <a:r>
              <a:rPr lang="ko-KR" altLang="en-US" smtClean="0"/>
              <a:t>팔레트 색상 변경 이벤트 </a:t>
            </a:r>
            <a:endParaRPr lang="en-US" altLang="ko-KR" smtClean="0"/>
          </a:p>
          <a:p>
            <a:r>
              <a:rPr lang="en-US" altLang="ko-KR" smtClean="0"/>
              <a:t>11.1.4 </a:t>
            </a:r>
            <a:r>
              <a:rPr lang="ko-KR" altLang="en-US" smtClean="0"/>
              <a:t>그리기 구현 </a:t>
            </a:r>
            <a:endParaRPr lang="en-US" altLang="ko-KR" smtClean="0"/>
          </a:p>
          <a:p>
            <a:r>
              <a:rPr lang="en-US" altLang="ko-KR" smtClean="0"/>
              <a:t>11.1.5 </a:t>
            </a:r>
            <a:r>
              <a:rPr lang="ko-KR" altLang="en-US" smtClean="0"/>
              <a:t>기타 명령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 </a:t>
            </a:r>
            <a:r>
              <a:rPr lang="ko-KR" altLang="en-US" dirty="0" err="1"/>
              <a:t>하르</a:t>
            </a:r>
            <a:r>
              <a:rPr lang="ko-KR" altLang="en-US" dirty="0"/>
              <a:t> 분류기를 이용한 얼굴검출 및 성별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얼굴 검출 및 인식 응용</a:t>
            </a:r>
            <a:endParaRPr lang="en-US" altLang="ko-KR" dirty="0" smtClean="0"/>
          </a:p>
          <a:p>
            <a:pPr lvl="1"/>
            <a:r>
              <a:rPr lang="ko-KR" altLang="en-US" dirty="0"/>
              <a:t>저가형 </a:t>
            </a:r>
            <a:r>
              <a:rPr lang="ko-KR" altLang="en-US" dirty="0" smtClean="0"/>
              <a:t>디지털 카메라에서도 얼굴 검출 후 액정에 표시</a:t>
            </a:r>
            <a:endParaRPr lang="en-US" altLang="ko-KR" dirty="0" smtClean="0"/>
          </a:p>
          <a:p>
            <a:pPr lvl="1"/>
            <a:r>
              <a:rPr lang="ko-KR" altLang="en-US" dirty="0" err="1"/>
              <a:t>페이스북이나</a:t>
            </a:r>
            <a:r>
              <a:rPr lang="ko-KR" altLang="en-US" dirty="0"/>
              <a:t> </a:t>
            </a:r>
            <a:r>
              <a:rPr lang="ko-KR" altLang="en-US" dirty="0" err="1"/>
              <a:t>구글에</a:t>
            </a:r>
            <a:r>
              <a:rPr lang="ko-KR" altLang="en-US" dirty="0"/>
              <a:t> </a:t>
            </a:r>
            <a:r>
              <a:rPr lang="ko-KR" altLang="en-US" dirty="0" smtClean="0"/>
              <a:t>사진을 </a:t>
            </a:r>
            <a:r>
              <a:rPr lang="ko-KR" altLang="en-US" dirty="0"/>
              <a:t>올리면 </a:t>
            </a:r>
            <a:r>
              <a:rPr lang="ko-KR" altLang="en-US" dirty="0" smtClean="0"/>
              <a:t>얼굴 영역 검출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49350"/>
            <a:ext cx="7439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11.2.1 </a:t>
            </a:r>
            <a:r>
              <a:rPr lang="ko-KR" altLang="en-US" dirty="0" err="1"/>
              <a:t>하르</a:t>
            </a:r>
            <a:r>
              <a:rPr lang="ko-KR" altLang="en-US" dirty="0"/>
              <a:t> 기반 </a:t>
            </a:r>
            <a:r>
              <a:rPr lang="ko-KR" altLang="en-US" dirty="0" smtClean="0"/>
              <a:t>분류기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논문 </a:t>
            </a:r>
            <a:r>
              <a:rPr lang="en-US" altLang="ko-KR" dirty="0" smtClean="0"/>
              <a:t>“Rapid </a:t>
            </a:r>
            <a:r>
              <a:rPr lang="en-US" altLang="ko-KR" dirty="0"/>
              <a:t>Object Detection Using a Boosted Cascade of Simple Features</a:t>
            </a:r>
            <a:r>
              <a:rPr lang="en-US" altLang="ko-KR" dirty="0" smtClean="0"/>
              <a:t>”</a:t>
            </a:r>
          </a:p>
          <a:p>
            <a:pPr lvl="1"/>
            <a:r>
              <a:rPr lang="ko-KR" altLang="en-US" dirty="0"/>
              <a:t>얼굴과 얼굴이 아닌 것의 차이를 효율적으로 보여줄 수 있는 </a:t>
            </a:r>
            <a:r>
              <a:rPr lang="ko-KR" altLang="en-US" dirty="0" err="1" smtClean="0"/>
              <a:t>하르</a:t>
            </a:r>
            <a:r>
              <a:rPr lang="ko-KR" altLang="en-US" dirty="0" smtClean="0"/>
              <a:t> 유사 </a:t>
            </a:r>
            <a:r>
              <a:rPr lang="ko-KR" altLang="en-US" dirty="0"/>
              <a:t>특징</a:t>
            </a:r>
            <a:r>
              <a:rPr lang="en-US" altLang="ko-KR" dirty="0"/>
              <a:t>(</a:t>
            </a:r>
            <a:r>
              <a:rPr lang="en-US" altLang="ko-KR" dirty="0" err="1"/>
              <a:t>Haar</a:t>
            </a:r>
            <a:r>
              <a:rPr lang="en-US" altLang="ko-KR" dirty="0"/>
              <a:t>-like features)</a:t>
            </a:r>
            <a:r>
              <a:rPr lang="ko-KR" altLang="en-US" dirty="0"/>
              <a:t>을 이용한 </a:t>
            </a:r>
            <a:r>
              <a:rPr lang="ko-KR" altLang="en-US" dirty="0" smtClean="0"/>
              <a:t>방법 제안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특징값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흰색 </a:t>
            </a:r>
            <a:r>
              <a:rPr lang="ko-KR" altLang="en-US" dirty="0"/>
              <a:t>영역의 </a:t>
            </a:r>
            <a:r>
              <a:rPr lang="ko-KR" altLang="en-US" dirty="0" err="1" smtClean="0"/>
              <a:t>화소값</a:t>
            </a:r>
            <a:r>
              <a:rPr lang="ko-KR" altLang="en-US" dirty="0" smtClean="0"/>
              <a:t> 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검은색 영역의 </a:t>
            </a:r>
            <a:r>
              <a:rPr lang="ko-KR" altLang="en-US" dirty="0" err="1" smtClean="0"/>
              <a:t>화소값</a:t>
            </a:r>
            <a:r>
              <a:rPr lang="ko-KR" altLang="en-US" dirty="0" smtClean="0"/>
              <a:t> </a:t>
            </a:r>
            <a:r>
              <a:rPr lang="ko-KR" altLang="en-US" dirty="0"/>
              <a:t>합의 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068960"/>
            <a:ext cx="4104456" cy="2958835"/>
          </a:xfrm>
          <a:prstGeom prst="roundRect">
            <a:avLst>
              <a:gd name="adj" fmla="val 8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24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11.2.1 </a:t>
            </a:r>
            <a:r>
              <a:rPr lang="ko-KR" altLang="en-US" dirty="0" err="1" smtClean="0"/>
              <a:t>하르</a:t>
            </a:r>
            <a:r>
              <a:rPr lang="ko-KR" altLang="en-US" dirty="0" smtClean="0"/>
              <a:t> 기반 분류기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하르</a:t>
            </a:r>
            <a:r>
              <a:rPr lang="ko-KR" altLang="en-US" dirty="0" smtClean="0"/>
              <a:t> 기반 </a:t>
            </a:r>
            <a:r>
              <a:rPr lang="ko-KR" altLang="en-US" dirty="0" err="1" smtClean="0"/>
              <a:t>캐스케이드</a:t>
            </a:r>
            <a:r>
              <a:rPr lang="ko-KR" altLang="en-US" dirty="0" smtClean="0"/>
              <a:t> 분류기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검출기를 순차적으로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처음에 간단한 검출기를 적용하고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진행할수록 복잡한 검출기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 검출기를 통과한 후보에만 시간이 많이 걸리는 강력한 검출기가 적용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검출 속도 크게 향상 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캐스케이드</a:t>
            </a:r>
            <a:r>
              <a:rPr lang="ko-KR" altLang="en-US" dirty="0" smtClean="0"/>
              <a:t> 분류기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1,000</a:t>
            </a:r>
            <a:r>
              <a:rPr lang="ko-KR" altLang="en-US" dirty="0" smtClean="0"/>
              <a:t>개 이상의 얼굴 영상과 </a:t>
            </a:r>
            <a:r>
              <a:rPr lang="en-US" altLang="ko-KR" dirty="0" smtClean="0"/>
              <a:t>10,000</a:t>
            </a:r>
            <a:r>
              <a:rPr lang="ko-KR" altLang="en-US" dirty="0" smtClean="0"/>
              <a:t>개 이상의 얼굴이 아닌 영상을 사용하여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11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11.2.1 </a:t>
            </a:r>
            <a:r>
              <a:rPr lang="ko-KR" altLang="en-US" dirty="0" err="1"/>
              <a:t>하르</a:t>
            </a:r>
            <a:r>
              <a:rPr lang="ko-KR" altLang="en-US" dirty="0"/>
              <a:t> 기반 </a:t>
            </a:r>
            <a:r>
              <a:rPr lang="ko-KR" altLang="en-US" dirty="0" smtClean="0"/>
              <a:t>분류기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분류기 파일 사이트</a:t>
            </a:r>
            <a:endParaRPr lang="en-US" altLang="ko-KR" dirty="0" smtClean="0"/>
          </a:p>
          <a:p>
            <a:pPr lvl="1"/>
            <a:r>
              <a:rPr lang="en-US" altLang="ko-KR" dirty="0"/>
              <a:t>https://github.com/opencv/opencv/tree/master/data/haarcascades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72816"/>
            <a:ext cx="6880041" cy="35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1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11.2.2 </a:t>
            </a:r>
            <a:r>
              <a:rPr lang="ko-KR" altLang="en-US" dirty="0"/>
              <a:t>얼굴 검출 프로그램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전체 프로그램 구성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94893"/>
            <a:ext cx="5242686" cy="5502459"/>
          </a:xfrm>
          <a:prstGeom prst="roundRect">
            <a:avLst>
              <a:gd name="adj" fmla="val 70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2227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11.2.2 </a:t>
            </a:r>
            <a:r>
              <a:rPr lang="ko-KR" altLang="en-US" dirty="0"/>
              <a:t>얼굴 </a:t>
            </a:r>
            <a:r>
              <a:rPr lang="ko-KR" altLang="en-US" dirty="0" smtClean="0"/>
              <a:t>검출의 </a:t>
            </a:r>
            <a:r>
              <a:rPr lang="ko-KR" altLang="en-US" dirty="0"/>
              <a:t>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23174" y="720136"/>
            <a:ext cx="8569306" cy="6021232"/>
          </a:xfrm>
        </p:spPr>
        <p:txBody>
          <a:bodyPr/>
          <a:lstStyle/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526"/>
          <a:stretch/>
        </p:blipFill>
        <p:spPr>
          <a:xfrm>
            <a:off x="683568" y="1052736"/>
            <a:ext cx="7057159" cy="432048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355976" y="3605531"/>
            <a:ext cx="2012699" cy="327525"/>
          </a:xfrm>
          <a:prstGeom prst="wedgeRoundRectCallout">
            <a:avLst>
              <a:gd name="adj1" fmla="val -111854"/>
              <a:gd name="adj2" fmla="val -570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원본 영상과 명암도 영상 반환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847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11.2.2 </a:t>
            </a:r>
            <a:r>
              <a:rPr lang="ko-KR" altLang="en-US" dirty="0"/>
              <a:t>얼굴 검출의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7474"/>
          <a:stretch/>
        </p:blipFill>
        <p:spPr>
          <a:xfrm>
            <a:off x="899404" y="1412776"/>
            <a:ext cx="7057159" cy="478022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442099" y="793125"/>
            <a:ext cx="1032832" cy="270682"/>
          </a:xfrm>
          <a:prstGeom prst="wedgeRoundRectCallout">
            <a:avLst>
              <a:gd name="adj1" fmla="val 92894"/>
              <a:gd name="adj2" fmla="val 2051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 확대 비율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491496" y="998078"/>
            <a:ext cx="1032832" cy="270682"/>
          </a:xfrm>
          <a:prstGeom prst="wedgeRoundRectCallout">
            <a:avLst>
              <a:gd name="adj1" fmla="val -70585"/>
              <a:gd name="adj2" fmla="val 1044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최소 얼굴 크기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148064" y="802095"/>
            <a:ext cx="1032832" cy="297750"/>
          </a:xfrm>
          <a:prstGeom prst="wedgeRoundRectCallout">
            <a:avLst>
              <a:gd name="adj1" fmla="val -35179"/>
              <a:gd name="adj2" fmla="val 1702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이웃 후보 개수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607412" y="4106091"/>
            <a:ext cx="1249727" cy="297750"/>
          </a:xfrm>
          <a:prstGeom prst="wedgeRoundRectCallout">
            <a:avLst>
              <a:gd name="adj1" fmla="val -76612"/>
              <a:gd name="adj2" fmla="val -12714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각 눈의 중심 좌표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9091" y="2132856"/>
            <a:ext cx="981818" cy="294545"/>
          </a:xfrm>
          <a:prstGeom prst="wedgeRoundRectCallout">
            <a:avLst>
              <a:gd name="adj1" fmla="val 135549"/>
              <a:gd name="adj2" fmla="val -12233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검출되면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3795991" y="1977756"/>
            <a:ext cx="811421" cy="294545"/>
          </a:xfrm>
          <a:prstGeom prst="wedgeRoundRectCallout">
            <a:avLst>
              <a:gd name="adj1" fmla="val -95743"/>
              <a:gd name="adj2" fmla="val -87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사각형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21286" y="3278471"/>
            <a:ext cx="1080001" cy="294545"/>
          </a:xfrm>
          <a:prstGeom prst="wedgeRoundRectCallout">
            <a:avLst>
              <a:gd name="adj1" fmla="val 104496"/>
              <a:gd name="adj2" fmla="val -1412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눈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2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개 검출되면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41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11.2.2 </a:t>
            </a:r>
            <a:r>
              <a:rPr lang="ko-KR" altLang="en-US" dirty="0"/>
              <a:t>얼굴 검출의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분류 수행 </a:t>
            </a:r>
            <a:r>
              <a:rPr lang="en-US" altLang="ko-KR" dirty="0" smtClean="0"/>
              <a:t>: </a:t>
            </a:r>
            <a:r>
              <a:rPr lang="en-US" altLang="ko-KR" dirty="0" err="1"/>
              <a:t>CascadeClassifier</a:t>
            </a:r>
            <a:r>
              <a:rPr lang="en-US" altLang="ko-KR" dirty="0"/>
              <a:t>::</a:t>
            </a:r>
            <a:r>
              <a:rPr lang="en-US" altLang="ko-KR" dirty="0" err="1"/>
              <a:t>detectMultiScale</a:t>
            </a:r>
            <a:r>
              <a:rPr lang="en-US" altLang="ko-KR" dirty="0"/>
              <a:t>()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11" y="1196752"/>
            <a:ext cx="7488832" cy="399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4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44" y="1124744"/>
            <a:ext cx="5661600" cy="4294388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11.2.2 </a:t>
            </a:r>
            <a:r>
              <a:rPr lang="ko-KR" altLang="en-US" dirty="0"/>
              <a:t>얼굴 검출 프로그램 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166343" y="1738425"/>
            <a:ext cx="2213969" cy="396306"/>
          </a:xfrm>
          <a:prstGeom prst="wedgeRoundRectCallout">
            <a:avLst>
              <a:gd name="adj1" fmla="val -77250"/>
              <a:gd name="adj2" fmla="val 1747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검출된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사각형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표시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800930" y="3276493"/>
            <a:ext cx="2435366" cy="580232"/>
          </a:xfrm>
          <a:prstGeom prst="wedgeRoundRectCallout">
            <a:avLst>
              <a:gd name="adj1" fmla="val -84222"/>
              <a:gd name="adj2" fmla="val -1263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검출된 눈은 원으로 표시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눈 기울어짐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70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11.2.3 </a:t>
            </a:r>
            <a:r>
              <a:rPr lang="ko-KR" altLang="en-US" smtClean="0"/>
              <a:t>성별 분류 기초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여자와 남자의 구분에 대해서 두 가지 가정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이 가정이 정답은 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여성이라도 머리카락이 짧을 수 있음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남자라도 머리카락이 길 수 있음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남자가 입술 화장을 할 수도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입술 화장을 하지 않는 여자도 있음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두 가지 가정을 두는 것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간단하면서도 쉽게 남녀를 구분 하기 위해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65" y="1193560"/>
            <a:ext cx="5041628" cy="833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6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그림판</a:t>
            </a:r>
            <a:r>
              <a:rPr lang="ko-KR" altLang="en-US" dirty="0" smtClean="0"/>
              <a:t> 프로그램 만들기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전체 구현 과정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62" y="620688"/>
            <a:ext cx="4213309" cy="30233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852420"/>
            <a:ext cx="4381500" cy="27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6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11.2.3 </a:t>
            </a:r>
            <a:r>
              <a:rPr lang="ko-KR" altLang="en-US" dirty="0"/>
              <a:t>성별 분류 기초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입술 영역으로 남녀를 어떻게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r>
              <a:rPr lang="ko-KR" altLang="en-US" dirty="0"/>
              <a:t>여자의 입술 </a:t>
            </a:r>
            <a:r>
              <a:rPr lang="ko-KR" altLang="en-US" dirty="0" smtClean="0"/>
              <a:t>색상이 </a:t>
            </a:r>
            <a:r>
              <a:rPr lang="ko-KR" altLang="en-US" dirty="0"/>
              <a:t>더 붉다는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입술 </a:t>
            </a:r>
            <a:r>
              <a:rPr lang="ko-KR" altLang="en-US" dirty="0"/>
              <a:t>영역의 색상과 얼굴 영역의 </a:t>
            </a:r>
            <a:r>
              <a:rPr lang="ko-KR" altLang="en-US" dirty="0" smtClean="0"/>
              <a:t>색상을 비교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두 </a:t>
            </a:r>
            <a:r>
              <a:rPr lang="ko-KR" altLang="en-US" dirty="0"/>
              <a:t>영역의 </a:t>
            </a:r>
            <a:r>
              <a:rPr lang="ko-KR" altLang="en-US" dirty="0" smtClean="0"/>
              <a:t>색상이 </a:t>
            </a:r>
            <a:r>
              <a:rPr lang="ko-KR" altLang="en-US" dirty="0"/>
              <a:t>비슷하면 남자로 분류하고</a:t>
            </a:r>
            <a:r>
              <a:rPr lang="en-US" altLang="ko-KR" dirty="0"/>
              <a:t>, </a:t>
            </a:r>
            <a:r>
              <a:rPr lang="ko-KR" altLang="en-US" dirty="0"/>
              <a:t>다르면 여자로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여자의 </a:t>
            </a:r>
            <a:r>
              <a:rPr lang="ko-KR" altLang="en-US" dirty="0"/>
              <a:t>긴 머리카락과 남자의 짧은 머리카락을 어떻게 인식할까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/>
              <a:t>귀밑 영역에 머리카락이 있는지를 </a:t>
            </a:r>
            <a:r>
              <a:rPr lang="ko-KR" altLang="en-US" dirty="0" smtClean="0"/>
              <a:t>검사하는 것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cv2.compareHist</a:t>
            </a:r>
            <a:r>
              <a:rPr lang="en-US" altLang="ko-KR" dirty="0"/>
              <a:t>() </a:t>
            </a:r>
            <a:r>
              <a:rPr lang="ko-KR" altLang="en-US" dirty="0" smtClean="0"/>
              <a:t>함수로 유사도 비교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75" y="2852936"/>
            <a:ext cx="4679008" cy="35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2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11.2.4 </a:t>
            </a:r>
            <a:r>
              <a:rPr lang="ko-KR" altLang="en-US" dirty="0"/>
              <a:t>얼굴 기울기 계산 및 보정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얼굴의 </a:t>
            </a:r>
            <a:r>
              <a:rPr lang="ko-KR" altLang="en-US" dirty="0"/>
              <a:t>기울어진 각도는 두 눈의 </a:t>
            </a:r>
            <a:r>
              <a:rPr lang="ko-KR" altLang="en-US" dirty="0" smtClean="0"/>
              <a:t>중심좌표 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눈 검출 필요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중심점에서 기울기만큼 회전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72816"/>
            <a:ext cx="6919734" cy="429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7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11.2.4 </a:t>
            </a:r>
            <a:r>
              <a:rPr lang="ko-KR" altLang="en-US" dirty="0"/>
              <a:t>얼굴 기울기 계산 및 보정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두 눈 좌표의 차분 </a:t>
            </a:r>
            <a:r>
              <a:rPr lang="ko-KR" altLang="en-US" dirty="0" err="1" smtClean="0"/>
              <a:t>좌표으로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역탄젠트를</a:t>
            </a:r>
            <a:r>
              <a:rPr lang="ko-KR" altLang="en-US" dirty="0" smtClean="0"/>
              <a:t> 취하면 기울기 계산 가능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40768"/>
            <a:ext cx="5905500" cy="3571875"/>
          </a:xfrm>
          <a:prstGeom prst="roundRect">
            <a:avLst>
              <a:gd name="adj" fmla="val 636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367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11.2.4 </a:t>
            </a:r>
            <a:r>
              <a:rPr lang="ko-KR" altLang="en-US" dirty="0"/>
              <a:t>얼굴 기울기 계산 및 보정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‘header/utils.py’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755576" y="1153400"/>
            <a:ext cx="6953344" cy="4400407"/>
            <a:chOff x="1228484" y="1800225"/>
            <a:chExt cx="6682028" cy="43137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487" y="1800225"/>
              <a:ext cx="6677025" cy="32575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484" y="4970927"/>
              <a:ext cx="6591300" cy="11430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480994" y="2243792"/>
            <a:ext cx="1165384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700" dirty="0" smtClean="0"/>
              <a:t>.</a:t>
            </a:r>
            <a:r>
              <a:rPr lang="en-US" altLang="ko-KR" sz="1700" dirty="0" err="1" smtClean="0">
                <a:solidFill>
                  <a:srgbClr val="00B0F0"/>
                </a:solidFill>
              </a:rPr>
              <a:t>astype</a:t>
            </a:r>
            <a:r>
              <a:rPr lang="en-US" altLang="ko-KR" sz="1700" dirty="0" smtClean="0"/>
              <a:t>(</a:t>
            </a:r>
            <a:r>
              <a:rPr lang="en-US" altLang="ko-KR" sz="1700" dirty="0" smtClean="0">
                <a:solidFill>
                  <a:srgbClr val="CC00CC"/>
                </a:solidFill>
              </a:rPr>
              <a:t>float</a:t>
            </a:r>
            <a:r>
              <a:rPr lang="en-US" altLang="ko-KR" sz="1700" dirty="0" smtClean="0"/>
              <a:t>)</a:t>
            </a:r>
            <a:endParaRPr lang="ko-KR" altLang="en-US" sz="17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2040" y="2012908"/>
            <a:ext cx="576064" cy="252656"/>
          </a:xfrm>
          <a:prstGeom prst="wedgeRoundRectCallout">
            <a:avLst>
              <a:gd name="adj1" fmla="val -107758"/>
              <a:gd name="adj2" fmla="val 9696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3622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윗머리 및 귀밑머리 영역 계산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23350"/>
            <a:ext cx="7092783" cy="47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입술 </a:t>
            </a:r>
            <a:r>
              <a:rPr lang="ko-KR" altLang="en-US" dirty="0" smtClean="0"/>
              <a:t>영역 </a:t>
            </a:r>
            <a:r>
              <a:rPr lang="ko-KR" altLang="en-US" dirty="0"/>
              <a:t>계산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7865865" cy="42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51073" y="548680"/>
            <a:ext cx="7953375" cy="6281506"/>
            <a:chOff x="595312" y="1209675"/>
            <a:chExt cx="7953375" cy="723173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312" y="1209675"/>
              <a:ext cx="7953375" cy="44386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12" y="5517232"/>
              <a:ext cx="7877175" cy="2924175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779912" y="3068960"/>
            <a:ext cx="1374700" cy="246075"/>
          </a:xfrm>
          <a:prstGeom prst="wedgeRoundRectCallout">
            <a:avLst>
              <a:gd name="adj1" fmla="val -59106"/>
              <a:gd name="adj2" fmla="val 1685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두 좌표 차분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크기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51920" y="5559189"/>
            <a:ext cx="1374700" cy="246075"/>
          </a:xfrm>
          <a:prstGeom prst="wedgeRoundRectCallout">
            <a:avLst>
              <a:gd name="adj1" fmla="val -59106"/>
              <a:gd name="adj2" fmla="val 1403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두 좌표 차분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크기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00360" y="5026188"/>
            <a:ext cx="775982" cy="396306"/>
          </a:xfrm>
          <a:prstGeom prst="wedgeRoundRectCallout">
            <a:avLst>
              <a:gd name="adj1" fmla="val 82601"/>
              <a:gd name="adj2" fmla="val 756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입술영역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시작 좌표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07504" y="5805264"/>
            <a:ext cx="853580" cy="435937"/>
          </a:xfrm>
          <a:prstGeom prst="wedgeRoundRectCallout">
            <a:avLst>
              <a:gd name="adj1" fmla="val 76115"/>
              <a:gd name="adj2" fmla="val -407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머리영역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종료좌표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32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중간 점검 프로그램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헤더 파일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중간 점검 프로그램 </a:t>
            </a:r>
            <a:r>
              <a:rPr lang="en-US" altLang="ko-KR" dirty="0"/>
              <a:t>– </a:t>
            </a:r>
            <a:r>
              <a:rPr lang="ko-KR" altLang="en-US" dirty="0" smtClean="0"/>
              <a:t>메인 </a:t>
            </a:r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82" y="1066050"/>
            <a:ext cx="6339254" cy="266278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55948" y="4286781"/>
            <a:ext cx="6612396" cy="2437239"/>
            <a:chOff x="1055948" y="4448145"/>
            <a:chExt cx="6612396" cy="24372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72327"/>
            <a:stretch/>
          </p:blipFill>
          <p:spPr>
            <a:xfrm>
              <a:off x="1055948" y="4458714"/>
              <a:ext cx="6612396" cy="242667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076056" y="4448145"/>
              <a:ext cx="305524" cy="2769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altLang="ko-KR" dirty="0" err="1" smtClean="0"/>
                <a:t>py</a:t>
              </a:r>
              <a:endParaRPr lang="ko-KR" altLang="en-US" dirty="0"/>
            </a:p>
          </p:txBody>
        </p:sp>
      </p:grpSp>
      <p:sp>
        <p:nvSpPr>
          <p:cNvPr id="11" name="모서리가 둥근 사각형 설명선 10"/>
          <p:cNvSpPr/>
          <p:nvPr/>
        </p:nvSpPr>
        <p:spPr>
          <a:xfrm>
            <a:off x="5292080" y="3861048"/>
            <a:ext cx="530005" cy="270684"/>
          </a:xfrm>
          <a:prstGeom prst="wedgeRoundRectCallout">
            <a:avLst>
              <a:gd name="adj1" fmla="val -59106"/>
              <a:gd name="adj2" fmla="val 16854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오타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175" y="4707796"/>
            <a:ext cx="2532830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# </a:t>
            </a:r>
            <a:r>
              <a:rPr lang="ko-KR" altLang="en-US" sz="1200" b="1" dirty="0" smtClean="0">
                <a:solidFill>
                  <a:schemeClr val="accent2">
                    <a:lumMod val="50000"/>
                  </a:schemeClr>
                </a:solidFill>
              </a:rPr>
              <a:t>전처리 및 영역 검출 함수 </a:t>
            </a:r>
            <a:r>
              <a:rPr lang="ko-KR" altLang="en-US" sz="1200" b="1" dirty="0" err="1" smtClean="0">
                <a:solidFill>
                  <a:schemeClr val="accent2">
                    <a:lumMod val="50000"/>
                  </a:schemeClr>
                </a:solidFill>
              </a:rPr>
              <a:t>임포트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371590" y="4076720"/>
            <a:ext cx="567680" cy="283902"/>
          </a:xfrm>
          <a:prstGeom prst="wedgeRoundRectCallout">
            <a:avLst>
              <a:gd name="adj1" fmla="val -59106"/>
              <a:gd name="adj2" fmla="val 16854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오타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526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7433"/>
          <a:stretch/>
        </p:blipFill>
        <p:spPr>
          <a:xfrm>
            <a:off x="967946" y="589676"/>
            <a:ext cx="6509344" cy="62644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0615" y="3429000"/>
            <a:ext cx="1262225" cy="327525"/>
          </a:xfrm>
          <a:prstGeom prst="wedgeRoundRectCallout">
            <a:avLst>
              <a:gd name="adj1" fmla="val 76444"/>
              <a:gd name="adj2" fmla="val 464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영역 그리기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3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21" y="1210674"/>
            <a:ext cx="4253644" cy="3226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828" y="1210674"/>
            <a:ext cx="4253644" cy="322643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11.2.5 </a:t>
            </a:r>
            <a:r>
              <a:rPr lang="ko-KR" altLang="en-US" dirty="0"/>
              <a:t>입술 영역 및 머리 영역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693650" y="4725144"/>
            <a:ext cx="1136115" cy="479531"/>
          </a:xfrm>
          <a:prstGeom prst="wedgeRoundRectCallout">
            <a:avLst>
              <a:gd name="adj1" fmla="val -37028"/>
              <a:gd name="adj2" fmla="val -3710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rois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[2]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522987" y="717717"/>
            <a:ext cx="1032832" cy="527484"/>
          </a:xfrm>
          <a:prstGeom prst="wedgeRoundRectCallout">
            <a:avLst>
              <a:gd name="adj1" fmla="val 119299"/>
              <a:gd name="adj2" fmla="val 1978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rois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[0]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566828" y="4479412"/>
            <a:ext cx="1032832" cy="527484"/>
          </a:xfrm>
          <a:prstGeom prst="wedgeRoundRectCallout">
            <a:avLst>
              <a:gd name="adj1" fmla="val 108502"/>
              <a:gd name="adj2" fmla="val -2122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rois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[1]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2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11.1.1 </a:t>
            </a:r>
            <a:r>
              <a:rPr lang="ko-KR" altLang="en-US" dirty="0" smtClean="0"/>
              <a:t>아이콘 배치 및 팔레트 생성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버튼 아이콘 파일</a:t>
            </a:r>
            <a:endParaRPr lang="en-US" altLang="ko-KR" dirty="0" smtClean="0"/>
          </a:p>
          <a:p>
            <a:pPr lvl="1"/>
            <a:r>
              <a:rPr lang="en-US" altLang="ko-KR" dirty="0"/>
              <a:t>../</a:t>
            </a:r>
            <a:r>
              <a:rPr lang="en-US" altLang="ko-KR" dirty="0" smtClean="0"/>
              <a:t>image/icon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다른 아이콘을 원한다면 파일 변경가능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31640" y="316133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58095480" descr="EMB000014885c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47264"/>
            <a:ext cx="6971504" cy="28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11.2.6 </a:t>
            </a:r>
            <a:r>
              <a:rPr lang="ko-KR" altLang="en-US" dirty="0" smtClean="0"/>
              <a:t>히스토그램 비교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히스토그램 산출과정에서 각 영상에 해당하는 부분만 </a:t>
            </a:r>
            <a:r>
              <a:rPr lang="ko-KR" altLang="en-US" dirty="0" smtClean="0"/>
              <a:t>계산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마스크 이용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/>
              <a:t>입술영역 히스토그램은 입술영역만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얼굴 영역 히스토그램은 얼굴 영역만 계산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윗머리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귀밑머리도 그 영역만 계산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132856"/>
            <a:ext cx="6416386" cy="4130386"/>
          </a:xfrm>
          <a:prstGeom prst="roundRect">
            <a:avLst>
              <a:gd name="adj" fmla="val 513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3342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11.2.6 </a:t>
            </a:r>
            <a:r>
              <a:rPr lang="ko-KR" altLang="en-US" dirty="0" smtClean="0"/>
              <a:t>히스토그램 비교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타원 그리기 함수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(‘header/haar_histogram.py’ </a:t>
            </a:r>
            <a:r>
              <a:rPr lang="ko-KR" altLang="en-US" dirty="0" smtClean="0"/>
              <a:t>중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각 마스크 생성 </a:t>
            </a:r>
            <a:r>
              <a:rPr lang="ko-KR" altLang="en-US" dirty="0" smtClean="0"/>
              <a:t>함수</a:t>
            </a:r>
            <a:r>
              <a:rPr lang="en-US" altLang="ko-KR" dirty="0"/>
              <a:t>(‘header/haar_histogram.py’ </a:t>
            </a:r>
            <a:r>
              <a:rPr lang="ko-KR" altLang="en-US" dirty="0"/>
              <a:t>중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98" y="1061395"/>
            <a:ext cx="7158753" cy="17318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98" y="3248875"/>
            <a:ext cx="6916602" cy="3665136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7236294" y="1694656"/>
            <a:ext cx="1512170" cy="580232"/>
          </a:xfrm>
          <a:prstGeom prst="wedgeRoundRectCallout">
            <a:avLst>
              <a:gd name="adj1" fmla="val -120539"/>
              <a:gd name="adj2" fmla="val 1586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전체머리영역의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45%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를 타원 반지름으로 사용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73236" y="6000993"/>
            <a:ext cx="2435366" cy="406466"/>
          </a:xfrm>
          <a:prstGeom prst="wedgeRoundRectCallout">
            <a:avLst>
              <a:gd name="adj1" fmla="val -26810"/>
              <a:gd name="adj2" fmla="val -3265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 마스크 반전하여 구성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0" y="4077072"/>
            <a:ext cx="1374700" cy="772289"/>
          </a:xfrm>
          <a:prstGeom prst="wedgeRoundRectCallout">
            <a:avLst>
              <a:gd name="adj1" fmla="val 80357"/>
              <a:gd name="adj2" fmla="val -178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기본 마스크에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입술영역 타원 그림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327532" y="1639083"/>
            <a:ext cx="1663387" cy="327525"/>
          </a:xfrm>
          <a:prstGeom prst="wedgeRoundRectCallout">
            <a:avLst>
              <a:gd name="adj1" fmla="val -73101"/>
              <a:gd name="adj2" fmla="val 1150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그려질 타원 비율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1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11560" y="1826630"/>
            <a:ext cx="8020050" cy="3474578"/>
            <a:chOff x="656406" y="1683355"/>
            <a:chExt cx="8020050" cy="347457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406" y="1683355"/>
              <a:ext cx="8020050" cy="25812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7899"/>
            <a:stretch/>
          </p:blipFill>
          <p:spPr>
            <a:xfrm>
              <a:off x="684131" y="4149080"/>
              <a:ext cx="7924800" cy="1008853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11.2.6 </a:t>
            </a:r>
            <a:r>
              <a:rPr lang="ko-KR" altLang="en-US" dirty="0" smtClean="0"/>
              <a:t>히스토그램 비교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57395" y="699543"/>
            <a:ext cx="8569306" cy="6021232"/>
          </a:xfrm>
        </p:spPr>
        <p:txBody>
          <a:bodyPr/>
          <a:lstStyle/>
          <a:p>
            <a:pPr lvl="1"/>
            <a:r>
              <a:rPr lang="ko-KR" altLang="en-US" dirty="0" smtClean="0"/>
              <a:t>마스크 이용하여 각 </a:t>
            </a:r>
            <a:r>
              <a:rPr lang="ko-KR" altLang="en-US" dirty="0" err="1" smtClean="0"/>
              <a:t>서브영역의</a:t>
            </a:r>
            <a:r>
              <a:rPr lang="ko-KR" altLang="en-US" dirty="0" smtClean="0"/>
              <a:t> 히스토그램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기울기 보정 영상에 각 서브 영역 및 마스크로 히스토그램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2"/>
            <a:r>
              <a:rPr lang="en-US" altLang="ko-KR" dirty="0"/>
              <a:t>(‘header/haar_histogram.py’ </a:t>
            </a:r>
            <a:r>
              <a:rPr lang="ko-KR" altLang="en-US" dirty="0"/>
              <a:t>중</a:t>
            </a:r>
            <a:r>
              <a:rPr lang="en-US" altLang="ko-KR" dirty="0"/>
              <a:t>)</a:t>
            </a:r>
          </a:p>
          <a:p>
            <a:pPr lvl="2"/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660232" y="3266790"/>
            <a:ext cx="1374700" cy="327525"/>
          </a:xfrm>
          <a:prstGeom prst="wedgeRoundRectCallout">
            <a:avLst>
              <a:gd name="adj1" fmla="val -126319"/>
              <a:gd name="adj2" fmla="val 1362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각 영역 마스크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4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939825" y="1654642"/>
            <a:ext cx="1663387" cy="527484"/>
          </a:xfrm>
          <a:prstGeom prst="wedgeRoundRectCallout">
            <a:avLst>
              <a:gd name="adj1" fmla="val -19654"/>
              <a:gd name="adj2" fmla="val 1750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각 영역 히스토그램 반환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496" y="2978758"/>
            <a:ext cx="775982" cy="435937"/>
          </a:xfrm>
          <a:prstGeom prst="wedgeRoundRectCallout">
            <a:avLst>
              <a:gd name="adj1" fmla="val 89564"/>
              <a:gd name="adj2" fmla="val -481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해당 영역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참조영상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11.2.6 </a:t>
            </a:r>
            <a:r>
              <a:rPr lang="ko-KR" altLang="en-US" dirty="0" smtClean="0"/>
              <a:t>히스토그램 비교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헤더 파일 추가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35" y="1052736"/>
            <a:ext cx="6643885" cy="2251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46447"/>
          <a:stretch/>
        </p:blipFill>
        <p:spPr>
          <a:xfrm>
            <a:off x="899592" y="3933056"/>
            <a:ext cx="662814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21739" y="765764"/>
            <a:ext cx="7290955" cy="5639038"/>
            <a:chOff x="1153146" y="1022084"/>
            <a:chExt cx="6628141" cy="512639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t="53553"/>
            <a:stretch/>
          </p:blipFill>
          <p:spPr>
            <a:xfrm>
              <a:off x="1153146" y="1022084"/>
              <a:ext cx="6628141" cy="231074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596" y="3243750"/>
              <a:ext cx="6525805" cy="2904732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11.2.6 </a:t>
            </a:r>
            <a:r>
              <a:rPr lang="ko-KR" altLang="en-US" dirty="0" smtClean="0"/>
              <a:t>히스토그램 비교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8293" y="4170877"/>
            <a:ext cx="1663387" cy="435937"/>
          </a:xfrm>
          <a:prstGeom prst="wedgeRoundRectCallout">
            <a:avLst>
              <a:gd name="adj1" fmla="val 80439"/>
              <a:gd name="adj2" fmla="val -347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마스크 이용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히스토그램 및 유사 계산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24128" y="4941168"/>
            <a:ext cx="1862049" cy="277735"/>
          </a:xfrm>
          <a:prstGeom prst="wedgeRoundRectCallout">
            <a:avLst>
              <a:gd name="adj1" fmla="val -79659"/>
              <a:gd name="adj2" fmla="val -868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윗버리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vs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귀밑머리 유사도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914561" y="5373216"/>
            <a:ext cx="1249727" cy="327525"/>
          </a:xfrm>
          <a:prstGeom prst="wedgeRoundRectCallout">
            <a:avLst>
              <a:gd name="adj1" fmla="val -109282"/>
              <a:gd name="adj2" fmla="val -1245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vs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유사도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11.2.6 </a:t>
            </a:r>
            <a:r>
              <a:rPr lang="ko-KR" altLang="en-US" dirty="0" smtClean="0"/>
              <a:t>히스토그램 비교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90383"/>
            <a:ext cx="7389863" cy="11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11.2.7 </a:t>
            </a:r>
            <a:r>
              <a:rPr lang="ko-KR" altLang="en-US" dirty="0"/>
              <a:t>성별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14" y="1829227"/>
            <a:ext cx="8669773" cy="38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11.2.7 </a:t>
            </a:r>
            <a:r>
              <a:rPr lang="ko-KR" altLang="en-US" dirty="0" smtClean="0"/>
              <a:t>성별 분류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윗머리와 귀밑머리의 유사도</a:t>
            </a:r>
            <a:r>
              <a:rPr lang="en-US" altLang="ko-KR" dirty="0" smtClean="0"/>
              <a:t>(criteria1)</a:t>
            </a:r>
          </a:p>
          <a:p>
            <a:pPr lvl="1"/>
            <a:r>
              <a:rPr lang="ko-KR" altLang="en-US" dirty="0" smtClean="0"/>
              <a:t>크다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두 영역 색상 </a:t>
            </a:r>
            <a:r>
              <a:rPr lang="ko-KR" altLang="en-US" dirty="0" err="1" smtClean="0">
                <a:sym typeface="Wingdings" panose="05000000000000000000" pitchFamily="2" charset="2"/>
              </a:rPr>
              <a:t>비슷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귀밑에 머리카락 있을 확률↑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여자확률</a:t>
            </a:r>
            <a:r>
              <a:rPr lang="ko-KR" altLang="en-US" dirty="0" smtClean="0"/>
              <a:t>↑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얼굴과 입술의 유사도</a:t>
            </a:r>
            <a:r>
              <a:rPr lang="en-US" altLang="ko-KR" dirty="0" smtClean="0"/>
              <a:t>(criteria2)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/>
              <a:t>작다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입술과 얼굴 색상 다름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/>
              <a:t>입술색이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도르라짐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여자 확률↑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두 가지 정보만으로 남녀 구분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최대한 좋은 결과를 도출하기 위한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50" y="1826228"/>
            <a:ext cx="4773826" cy="31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11.2.7 </a:t>
            </a:r>
            <a:r>
              <a:rPr lang="ko-KR" altLang="en-US" dirty="0" smtClean="0"/>
              <a:t>성별 분류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헤더 </a:t>
            </a:r>
            <a:r>
              <a:rPr lang="ko-KR" altLang="en-US" dirty="0" smtClean="0"/>
              <a:t>파일에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379851" y="851349"/>
            <a:ext cx="6584637" cy="6006651"/>
            <a:chOff x="2379851" y="851349"/>
            <a:chExt cx="6584637" cy="600665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5185"/>
            <a:stretch/>
          </p:blipFill>
          <p:spPr>
            <a:xfrm>
              <a:off x="2379851" y="851349"/>
              <a:ext cx="6584637" cy="600665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19728" y="5485244"/>
              <a:ext cx="4218122" cy="53604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lvl="0" eaLnBrk="0" fontAlgn="base" latinLnBrk="0" hangingPunct="0">
                <a:spcBef>
                  <a:spcPts val="100"/>
                </a:spcBef>
                <a:spcAft>
                  <a:spcPct val="0"/>
                </a:spcAft>
              </a:pP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cv2.</a:t>
              </a:r>
              <a:r>
                <a:rPr lang="ko-KR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circle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(</a:t>
              </a:r>
              <a:r>
                <a:rPr lang="ko-KR" altLang="ko-KR" sz="1400" b="1" dirty="0" err="1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image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, </a:t>
              </a:r>
              <a:r>
                <a:rPr lang="ko-KR" altLang="ko-KR" sz="1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tuple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(</a:t>
              </a:r>
              <a:r>
                <a:rPr lang="ko-KR" altLang="ko-KR" sz="1400" b="1" dirty="0" err="1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centers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[0]), 10, (0, 255, 0), 2) </a:t>
              </a:r>
              <a:endParaRPr lang="en-US" altLang="ko-KR" sz="1400" b="1" dirty="0" smtClean="0"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endParaRPr>
            </a:p>
            <a:p>
              <a:pPr lvl="0" eaLnBrk="0" fontAlgn="base" latinLnBrk="0" hangingPunct="0">
                <a:spcBef>
                  <a:spcPts val="100"/>
                </a:spcBef>
                <a:spcAft>
                  <a:spcPct val="0"/>
                </a:spcAft>
              </a:pPr>
              <a:r>
                <a:rPr lang="ko-KR" altLang="ko-KR" sz="1400" b="1" dirty="0" smtClean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cv2.</a:t>
              </a:r>
              <a:r>
                <a:rPr lang="ko-KR" altLang="ko-KR" sz="14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circle</a:t>
              </a:r>
              <a:r>
                <a:rPr lang="ko-KR" altLang="ko-KR" sz="1400" b="1" dirty="0" smtClean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(</a:t>
              </a:r>
              <a:r>
                <a:rPr lang="ko-KR" altLang="ko-KR" sz="1400" b="1" dirty="0" err="1" smtClean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image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, </a:t>
              </a:r>
              <a:r>
                <a:rPr lang="ko-KR" altLang="ko-KR" sz="1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tuple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(</a:t>
              </a:r>
              <a:r>
                <a:rPr lang="ko-KR" altLang="ko-KR" sz="1400" b="1" dirty="0" err="1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centers</a:t>
              </a:r>
              <a:r>
                <a:rPr lang="ko-KR" altLang="ko-KR" sz="1400" b="1" dirty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[1]), 10, (0, 255, 0), 2</a:t>
              </a:r>
              <a:r>
                <a:rPr lang="ko-KR" altLang="ko-KR" sz="1400" b="1" dirty="0" smtClean="0"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)</a:t>
              </a:r>
              <a:endParaRPr lang="ko-KR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모서리가 둥근 사각형 설명선 11"/>
          <p:cNvSpPr/>
          <p:nvPr/>
        </p:nvSpPr>
        <p:spPr>
          <a:xfrm>
            <a:off x="1340024" y="5953410"/>
            <a:ext cx="567680" cy="283902"/>
          </a:xfrm>
          <a:prstGeom prst="wedgeRoundRectCallout">
            <a:avLst>
              <a:gd name="adj1" fmla="val 224696"/>
              <a:gd name="adj2" fmla="val -8451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수정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39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11.2.7 </a:t>
            </a:r>
            <a:r>
              <a:rPr lang="ko-KR" altLang="en-US" dirty="0"/>
              <a:t>성별 분류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최종 완성 프로그램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95536" y="908720"/>
            <a:ext cx="8569325" cy="54006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800930" y="3356992"/>
            <a:ext cx="2435366" cy="327525"/>
          </a:xfrm>
          <a:prstGeom prst="wedgeRoundRectCallout">
            <a:avLst>
              <a:gd name="adj1" fmla="val -121395"/>
              <a:gd name="adj2" fmla="val -983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display() , classify()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함수 저장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-1" b="49286"/>
          <a:stretch/>
        </p:blipFill>
        <p:spPr>
          <a:xfrm>
            <a:off x="827584" y="1124744"/>
            <a:ext cx="72736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373638" y="793333"/>
            <a:ext cx="6078682" cy="4867915"/>
            <a:chOff x="1032796" y="340290"/>
            <a:chExt cx="6686550" cy="535470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340290"/>
              <a:ext cx="6667500" cy="35528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796" y="3828096"/>
              <a:ext cx="6686550" cy="186690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364088" y="2780928"/>
            <a:ext cx="1374698" cy="297750"/>
          </a:xfrm>
          <a:prstGeom prst="wedgeRoundRectCallout">
            <a:avLst>
              <a:gd name="adj1" fmla="val -122700"/>
              <a:gd name="adj2" fmla="val 1381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아이콘 파일 폴더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07504" y="2483178"/>
            <a:ext cx="1663385" cy="297750"/>
          </a:xfrm>
          <a:prstGeom prst="wedgeRoundRectCallout">
            <a:avLst>
              <a:gd name="adj1" fmla="val 70929"/>
              <a:gd name="adj2" fmla="val 122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아이콘들의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관심영역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496" y="3573016"/>
            <a:ext cx="2012696" cy="435937"/>
          </a:xfrm>
          <a:prstGeom prst="wedgeRoundRectCallout">
            <a:avLst>
              <a:gd name="adj1" fmla="val 79348"/>
              <a:gd name="adj2" fmla="val 648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그림판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영상의 각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관심영역에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아이콘 복사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98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11.2.7 </a:t>
            </a:r>
            <a:r>
              <a:rPr lang="ko-KR" altLang="en-US" dirty="0"/>
              <a:t>성별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51171" b="1"/>
          <a:stretch/>
        </p:blipFill>
        <p:spPr>
          <a:xfrm>
            <a:off x="783863" y="980728"/>
            <a:ext cx="7721111" cy="57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6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11.2.7 </a:t>
            </a:r>
            <a:r>
              <a:rPr lang="ko-KR" altLang="en-US" dirty="0"/>
              <a:t>성별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화살표키로 다음 영상 분류 수행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72" y="1381225"/>
            <a:ext cx="1996377" cy="26231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812" y="1433184"/>
            <a:ext cx="1684443" cy="22378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672" y="1381225"/>
            <a:ext cx="1918394" cy="25531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149080"/>
            <a:ext cx="1965184" cy="26037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826" y="4149080"/>
            <a:ext cx="1684443" cy="22300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709" y="4211414"/>
            <a:ext cx="1871604" cy="24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프로그램에서 팔레트를 이용해서 </a:t>
            </a:r>
            <a:r>
              <a:rPr lang="en-US" altLang="ko-KR" dirty="0"/>
              <a:t>3</a:t>
            </a:r>
            <a:r>
              <a:rPr lang="ko-KR" altLang="en-US" dirty="0"/>
              <a:t>차원의 색을 쉽게 표시하고 좌표를 </a:t>
            </a:r>
            <a:r>
              <a:rPr lang="ko-KR" altLang="en-US" dirty="0" smtClean="0"/>
              <a:t>클릭해서사용하기 </a:t>
            </a:r>
            <a:r>
              <a:rPr lang="ko-KR" altLang="en-US" dirty="0"/>
              <a:t>위해서 색상은 </a:t>
            </a:r>
            <a:r>
              <a:rPr lang="en-US" altLang="ko-KR" dirty="0"/>
              <a:t>HSV </a:t>
            </a:r>
            <a:r>
              <a:rPr lang="ko-KR" altLang="en-US" dirty="0"/>
              <a:t>컬러로 지정하고</a:t>
            </a:r>
            <a:r>
              <a:rPr lang="en-US" altLang="ko-KR" dirty="0"/>
              <a:t>, BGR </a:t>
            </a:r>
            <a:r>
              <a:rPr lang="ko-KR" altLang="en-US" dirty="0"/>
              <a:t>컬러로 변환하여 표시한다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프로그램의 그리기 명령으로 드래그 상황에서 해당 개체가 움직이듯 그려지게 </a:t>
            </a:r>
            <a:r>
              <a:rPr lang="ko-KR" altLang="en-US" dirty="0" smtClean="0"/>
              <a:t>하려면 </a:t>
            </a:r>
            <a:r>
              <a:rPr lang="ko-KR" altLang="en-US" dirty="0"/>
              <a:t>원본 영상이 아닌 복사본에 해당 개체를 그리면 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3. cv2.calcHist()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/>
              <a:t>개 이상의 채널을 갖는 행렬에서 다차원의 히스토그램을 </a:t>
            </a:r>
            <a:r>
              <a:rPr lang="ko-KR" altLang="en-US" dirty="0" err="1" smtClean="0"/>
              <a:t>계산할수</a:t>
            </a:r>
            <a:r>
              <a:rPr lang="ko-KR" altLang="en-US" dirty="0" smtClean="0"/>
              <a:t> </a:t>
            </a:r>
            <a:r>
              <a:rPr lang="ko-KR" altLang="en-US" dirty="0"/>
              <a:t>있다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색상과 채도의 </a:t>
            </a:r>
            <a:r>
              <a:rPr lang="en-US" altLang="ko-KR" dirty="0"/>
              <a:t>2</a:t>
            </a:r>
            <a:r>
              <a:rPr lang="ko-KR" altLang="en-US" dirty="0"/>
              <a:t>채널 행렬로 만든 </a:t>
            </a:r>
            <a:r>
              <a:rPr lang="en-US" altLang="ko-KR" dirty="0"/>
              <a:t>2</a:t>
            </a:r>
            <a:r>
              <a:rPr lang="ko-KR" altLang="en-US" dirty="0"/>
              <a:t>차원 히스토그램을 그래프로 표현하려면</a:t>
            </a:r>
            <a:r>
              <a:rPr lang="en-US" altLang="ko-KR" dirty="0"/>
              <a:t>, </a:t>
            </a:r>
            <a:r>
              <a:rPr lang="ko-KR" altLang="en-US" dirty="0"/>
              <a:t>그래프 </a:t>
            </a:r>
            <a:r>
              <a:rPr lang="ko-KR" altLang="en-US" dirty="0" smtClean="0"/>
              <a:t>행렬에서 </a:t>
            </a:r>
            <a:r>
              <a:rPr lang="en-US" altLang="ko-KR" dirty="0"/>
              <a:t>x </a:t>
            </a:r>
            <a:r>
              <a:rPr lang="ko-KR" altLang="en-US" dirty="0"/>
              <a:t>좌표는 채도를 </a:t>
            </a:r>
            <a:r>
              <a:rPr lang="en-US" altLang="ko-KR" dirty="0"/>
              <a:t>y </a:t>
            </a:r>
            <a:r>
              <a:rPr lang="ko-KR" altLang="en-US" dirty="0"/>
              <a:t>좌표는 색상을 나타내도록 하고</a:t>
            </a:r>
            <a:r>
              <a:rPr lang="en-US" altLang="ko-KR" dirty="0"/>
              <a:t>, </a:t>
            </a:r>
            <a:r>
              <a:rPr lang="ko-KR" altLang="en-US" dirty="0"/>
              <a:t>히스토그램 </a:t>
            </a:r>
            <a:r>
              <a:rPr lang="ko-KR" altLang="en-US" dirty="0" err="1"/>
              <a:t>빈도값을</a:t>
            </a:r>
            <a:r>
              <a:rPr lang="ko-KR" altLang="en-US" dirty="0"/>
              <a:t> 그 </a:t>
            </a:r>
            <a:r>
              <a:rPr lang="ko-KR" altLang="en-US" dirty="0" smtClean="0"/>
              <a:t>좌표에서의 </a:t>
            </a:r>
            <a:r>
              <a:rPr lang="ko-KR" altLang="en-US" dirty="0"/>
              <a:t>밝기로 지정한다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/>
              <a:t>x, y </a:t>
            </a:r>
            <a:r>
              <a:rPr lang="ko-KR" altLang="en-US" dirty="0"/>
              <a:t>좌표로 색상과 채도를 인식할 수 있으며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dirty="0" smtClean="0"/>
              <a:t>좌표의 밝기로 </a:t>
            </a:r>
            <a:r>
              <a:rPr lang="ko-KR" altLang="en-US" dirty="0"/>
              <a:t>빈도의 많고 적음을 파악할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두 개의 히스토그램을 비교하기 위해서 </a:t>
            </a:r>
            <a:r>
              <a:rPr lang="en-US" altLang="ko-KR" dirty="0" smtClean="0"/>
              <a:t>c v2.compareHist() </a:t>
            </a:r>
            <a:r>
              <a:rPr lang="ko-KR" altLang="en-US" dirty="0" smtClean="0"/>
              <a:t>함 수를 사 용하며</a:t>
            </a:r>
            <a:r>
              <a:rPr lang="en-US" altLang="ko-KR" dirty="0" smtClean="0"/>
              <a:t>, C V_COMP_CORREL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상호상관</a:t>
            </a:r>
            <a:r>
              <a:rPr lang="ko-KR" altLang="en-US" dirty="0" smtClean="0"/>
              <a:t> 함수의 수식을 응용한 것으로 두 히스토그램의 </a:t>
            </a:r>
            <a:r>
              <a:rPr lang="ko-KR" altLang="en-US" dirty="0" err="1" smtClean="0"/>
              <a:t>유사도를</a:t>
            </a:r>
            <a:r>
              <a:rPr lang="ko-KR" altLang="en-US" dirty="0" smtClean="0"/>
              <a:t> 계산한다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27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dirty="0"/>
              <a:t>. </a:t>
            </a:r>
            <a:r>
              <a:rPr lang="ko-KR" altLang="en-US" dirty="0" err="1"/>
              <a:t>하르</a:t>
            </a:r>
            <a:r>
              <a:rPr lang="ko-KR" altLang="en-US" dirty="0"/>
              <a:t> 기반 </a:t>
            </a:r>
            <a:r>
              <a:rPr lang="ko-KR" altLang="en-US" dirty="0" err="1"/>
              <a:t>캐스케이드</a:t>
            </a:r>
            <a:r>
              <a:rPr lang="ko-KR" altLang="en-US" dirty="0"/>
              <a:t> </a:t>
            </a:r>
            <a:r>
              <a:rPr lang="ko-KR" altLang="en-US" dirty="0" err="1"/>
              <a:t>분류기는</a:t>
            </a:r>
            <a:r>
              <a:rPr lang="ko-KR" altLang="en-US" dirty="0"/>
              <a:t> 단순한 여러 개의 </a:t>
            </a:r>
            <a:r>
              <a:rPr lang="ko-KR" altLang="en-US" dirty="0" err="1"/>
              <a:t>분류기를</a:t>
            </a:r>
            <a:r>
              <a:rPr lang="ko-KR" altLang="en-US" dirty="0"/>
              <a:t> 순차적으로 사용하여 </a:t>
            </a:r>
            <a:r>
              <a:rPr lang="ko-KR" altLang="en-US" dirty="0" smtClean="0"/>
              <a:t>분류를 수행한다</a:t>
            </a:r>
            <a:r>
              <a:rPr lang="en-US" altLang="ko-KR" dirty="0"/>
              <a:t>. </a:t>
            </a:r>
            <a:r>
              <a:rPr lang="ko-KR" altLang="en-US" dirty="0"/>
              <a:t>처음에 간단한 검출기를 적용하고</a:t>
            </a:r>
            <a:r>
              <a:rPr lang="en-US" altLang="ko-KR" dirty="0"/>
              <a:t>, </a:t>
            </a:r>
            <a:r>
              <a:rPr lang="ko-KR" altLang="en-US" dirty="0"/>
              <a:t>진행할수록 복잡한 검출기를 적용한다</a:t>
            </a:r>
            <a:r>
              <a:rPr lang="en-US" altLang="ko-KR" dirty="0"/>
              <a:t>. </a:t>
            </a:r>
            <a:r>
              <a:rPr lang="ko-KR" altLang="en-US" dirty="0" smtClean="0"/>
              <a:t>단순 </a:t>
            </a:r>
            <a:r>
              <a:rPr lang="ko-KR" altLang="en-US" dirty="0"/>
              <a:t>검출기를 통과한 후보에만 시간이 많이 걸리는 강력한 검출기가 적용되기 때문에 </a:t>
            </a:r>
            <a:r>
              <a:rPr lang="ko-KR" altLang="en-US" dirty="0" smtClean="0"/>
              <a:t>검출 속도를 </a:t>
            </a:r>
            <a:r>
              <a:rPr lang="ko-KR" altLang="en-US" dirty="0"/>
              <a:t>빨리할 수 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7. </a:t>
            </a:r>
            <a:r>
              <a:rPr lang="en-US" altLang="ko-KR" dirty="0" err="1"/>
              <a:t>OpenCV</a:t>
            </a:r>
            <a:r>
              <a:rPr lang="ko-KR" altLang="en-US" dirty="0"/>
              <a:t>에서 </a:t>
            </a:r>
            <a:r>
              <a:rPr lang="ko-KR" altLang="en-US" dirty="0" err="1"/>
              <a:t>하르</a:t>
            </a:r>
            <a:r>
              <a:rPr lang="ko-KR" altLang="en-US" dirty="0"/>
              <a:t> 기반 검출기는 얼굴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코</a:t>
            </a:r>
            <a:r>
              <a:rPr lang="en-US" altLang="ko-KR" dirty="0"/>
              <a:t>, </a:t>
            </a:r>
            <a:r>
              <a:rPr lang="ko-KR" altLang="en-US" dirty="0"/>
              <a:t>입 등을 검출하는 </a:t>
            </a:r>
            <a:r>
              <a:rPr lang="en-US" altLang="ko-KR" dirty="0"/>
              <a:t>XML </a:t>
            </a:r>
            <a:r>
              <a:rPr lang="ko-KR" altLang="en-US" dirty="0"/>
              <a:t>파일들이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 smtClean="0"/>
              <a:t>객체 </a:t>
            </a:r>
            <a:r>
              <a:rPr lang="ko-KR" altLang="en-US" dirty="0"/>
              <a:t>검출을 위해서는 </a:t>
            </a:r>
            <a:r>
              <a:rPr lang="en-US" altLang="ko-KR" dirty="0" err="1"/>
              <a:t>CascadeClassifier</a:t>
            </a:r>
            <a:r>
              <a:rPr lang="en-US" altLang="ko-KR" dirty="0"/>
              <a:t> </a:t>
            </a:r>
            <a:r>
              <a:rPr lang="ko-KR" altLang="en-US" dirty="0"/>
              <a:t>클래스를 이용하며</a:t>
            </a:r>
            <a:r>
              <a:rPr lang="en-US" altLang="ko-KR" dirty="0"/>
              <a:t>, </a:t>
            </a:r>
            <a:r>
              <a:rPr lang="ko-KR" altLang="en-US" dirty="0"/>
              <a:t>내부 </a:t>
            </a:r>
            <a:r>
              <a:rPr lang="ko-KR" altLang="en-US" dirty="0" smtClean="0"/>
              <a:t>메서드인 </a:t>
            </a:r>
            <a:r>
              <a:rPr lang="en-US" altLang="ko-KR" dirty="0" err="1" smtClean="0"/>
              <a:t>CascadeClassifier.load</a:t>
            </a:r>
            <a:r>
              <a:rPr lang="en-US" altLang="ko-KR" dirty="0"/>
              <a:t>() </a:t>
            </a:r>
            <a:r>
              <a:rPr lang="ko-KR" altLang="en-US" dirty="0"/>
              <a:t>함수로 해당 </a:t>
            </a:r>
            <a:r>
              <a:rPr lang="en-US" altLang="ko-KR" dirty="0"/>
              <a:t>XML </a:t>
            </a:r>
            <a:r>
              <a:rPr lang="ko-KR" altLang="en-US" dirty="0"/>
              <a:t>파일을 로드하고</a:t>
            </a:r>
            <a:r>
              <a:rPr lang="en-US" altLang="ko-KR" dirty="0"/>
              <a:t>, </a:t>
            </a:r>
            <a:r>
              <a:rPr lang="en-US" altLang="ko-KR" dirty="0" err="1" smtClean="0"/>
              <a:t>CascadeClassifier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detectMultiScale</a:t>
            </a:r>
            <a:r>
              <a:rPr lang="en-US" altLang="ko-KR" dirty="0"/>
              <a:t>() </a:t>
            </a:r>
            <a:r>
              <a:rPr lang="ko-KR" altLang="en-US" dirty="0"/>
              <a:t>함수로 검출을 수행한다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 smtClean="0"/>
              <a:t>8</a:t>
            </a:r>
            <a:r>
              <a:rPr lang="en-US" altLang="ko-KR" dirty="0"/>
              <a:t>. </a:t>
            </a:r>
            <a:r>
              <a:rPr lang="ko-KR" altLang="en-US" dirty="0" err="1"/>
              <a:t>하르</a:t>
            </a:r>
            <a:r>
              <a:rPr lang="ko-KR" altLang="en-US" dirty="0"/>
              <a:t> 검출기로 검출된 얼굴과 눈 영역으로 얼굴 </a:t>
            </a:r>
            <a:r>
              <a:rPr lang="ko-KR" altLang="en-US" dirty="0" err="1"/>
              <a:t>중심좌표와</a:t>
            </a:r>
            <a:r>
              <a:rPr lang="ko-KR" altLang="en-US" dirty="0"/>
              <a:t> 눈 </a:t>
            </a:r>
            <a:r>
              <a:rPr lang="ko-KR" altLang="en-US" dirty="0" err="1"/>
              <a:t>중심좌표를</a:t>
            </a:r>
            <a:r>
              <a:rPr lang="ko-KR" altLang="en-US" dirty="0"/>
              <a:t> 구할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ko-KR" altLang="en-US" dirty="0"/>
              <a:t>두 눈의 </a:t>
            </a:r>
            <a:r>
              <a:rPr lang="ko-KR" altLang="en-US" dirty="0" err="1"/>
              <a:t>중심좌표로</a:t>
            </a:r>
            <a:r>
              <a:rPr lang="ko-KR" altLang="en-US" dirty="0"/>
              <a:t> 얼굴의 기울어진 각도를 계산할 수 있으며</a:t>
            </a:r>
            <a:r>
              <a:rPr lang="en-US" altLang="ko-KR" dirty="0"/>
              <a:t>, </a:t>
            </a:r>
            <a:r>
              <a:rPr lang="ko-KR" altLang="en-US" dirty="0"/>
              <a:t>이 각도만큼 </a:t>
            </a:r>
            <a:r>
              <a:rPr lang="ko-KR" altLang="en-US" dirty="0" smtClean="0"/>
              <a:t>얼굴 </a:t>
            </a:r>
            <a:r>
              <a:rPr lang="ko-KR" altLang="en-US" dirty="0" err="1" smtClean="0"/>
              <a:t>중심좌표를</a:t>
            </a:r>
            <a:r>
              <a:rPr lang="ko-KR" altLang="en-US" dirty="0" smtClean="0"/>
              <a:t> </a:t>
            </a:r>
            <a:r>
              <a:rPr lang="ko-KR" altLang="en-US" dirty="0"/>
              <a:t>기준으로 회전하면 기울기를 보정할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994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6329008" cy="42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33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색상팔레트 구성</a:t>
            </a:r>
            <a:endParaRPr lang="en-US" altLang="ko-KR" dirty="0" smtClean="0"/>
          </a:p>
          <a:p>
            <a:pPr lvl="1"/>
            <a:r>
              <a:rPr lang="ko-KR" altLang="en-US" dirty="0"/>
              <a:t>컬러 색상을 표현하려면 </a:t>
            </a:r>
            <a:r>
              <a:rPr lang="en-US" altLang="ko-KR" dirty="0" smtClean="0"/>
              <a:t>3</a:t>
            </a:r>
            <a:r>
              <a:rPr lang="ko-KR" altLang="en-US" dirty="0"/>
              <a:t>차원 </a:t>
            </a:r>
            <a:r>
              <a:rPr lang="ko-KR" altLang="en-US" dirty="0" err="1" smtClean="0"/>
              <a:t>색공간</a:t>
            </a:r>
            <a:r>
              <a:rPr lang="ko-KR" altLang="en-US" dirty="0" smtClean="0"/>
              <a:t> 필요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RGB</a:t>
            </a:r>
            <a:r>
              <a:rPr lang="ko-KR" altLang="en-US" dirty="0" smtClean="0"/>
              <a:t>모델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3</a:t>
            </a:r>
            <a:r>
              <a:rPr lang="ko-KR" altLang="en-US" dirty="0"/>
              <a:t>개 채널의 독립성으로 인해서 원하는 </a:t>
            </a:r>
            <a:r>
              <a:rPr lang="ko-KR" altLang="en-US" dirty="0" smtClean="0"/>
              <a:t>색상 찾기 힘듦</a:t>
            </a:r>
            <a:endParaRPr lang="en-US" altLang="ko-KR" dirty="0" smtClean="0"/>
          </a:p>
          <a:p>
            <a:pPr lvl="2"/>
            <a:r>
              <a:rPr lang="ko-KR" altLang="en-US" dirty="0"/>
              <a:t>색상의 명확한 표현을 위해서 </a:t>
            </a:r>
            <a:r>
              <a:rPr lang="en-US" altLang="ko-KR" dirty="0"/>
              <a:t>HSV </a:t>
            </a:r>
            <a:r>
              <a:rPr lang="ko-KR" altLang="en-US" dirty="0"/>
              <a:t>모델로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pic>
        <p:nvPicPr>
          <p:cNvPr id="7" name="Picture 4" descr="D:\7.교재편찬2\03.소스파일\교재소스\Chap01\EX_01\ex11_01\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5"/>
          <a:stretch/>
        </p:blipFill>
        <p:spPr bwMode="auto">
          <a:xfrm rot="16200000">
            <a:off x="4078701" y="4325666"/>
            <a:ext cx="402912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7.교재편찬2\03.소스파일\교재소스\Chap01\EX_01\ex11_01\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/>
        </p:blipFill>
        <p:spPr bwMode="auto">
          <a:xfrm>
            <a:off x="2915816" y="2708921"/>
            <a:ext cx="2736304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19467" y="597954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Hue(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색상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2204864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채도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(Saturation)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7664" y="3790781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명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도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(Intensity)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모서리가 둥근 사각형 설명선 11"/>
              <p:cNvSpPr/>
              <p:nvPr/>
            </p:nvSpPr>
            <p:spPr>
              <a:xfrm>
                <a:off x="6244080" y="5552036"/>
                <a:ext cx="1352255" cy="446283"/>
              </a:xfrm>
              <a:prstGeom prst="wedgeRoundRectCallout">
                <a:avLst>
                  <a:gd name="adj1" fmla="val -116700"/>
                  <a:gd name="adj2" fmla="val -38509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0" dirty="0" smtClean="0">
                    <a:cs typeface="Times New Roman" panose="02020603050405020304" pitchFamily="18" charset="0"/>
                  </a:rPr>
                  <a:t>색상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en-US" sz="1600" b="0" i="1" smtClean="0">
                        <a:latin typeface="Cambria Math"/>
                        <a:cs typeface="Times New Roman" panose="02020603050405020304" pitchFamily="18" charset="0"/>
                      </a:rPr>
                      <m:t>인덱스</m:t>
                    </m:r>
                  </m:oMath>
                </a14:m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모서리가 둥근 사각형 설명선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080" y="5552036"/>
                <a:ext cx="1352255" cy="446283"/>
              </a:xfrm>
              <a:prstGeom prst="wedgeRoundRectCallout">
                <a:avLst>
                  <a:gd name="adj1" fmla="val -116700"/>
                  <a:gd name="adj2" fmla="val -38509"/>
                  <a:gd name="adj3" fmla="val 16667"/>
                </a:avLst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모서리가 둥근 사각형 설명선 12"/>
          <p:cNvSpPr/>
          <p:nvPr/>
        </p:nvSpPr>
        <p:spPr>
          <a:xfrm>
            <a:off x="6244081" y="3154113"/>
            <a:ext cx="1352255" cy="490911"/>
          </a:xfrm>
          <a:prstGeom prst="wedgeRoundRectCallout">
            <a:avLst>
              <a:gd name="adj1" fmla="val -120596"/>
              <a:gd name="adj2" fmla="val 83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색상 팔레트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1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78" y="1052736"/>
            <a:ext cx="7109114" cy="17924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색상인덱스 영역 그리기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635896" y="1124744"/>
            <a:ext cx="1032831" cy="327525"/>
          </a:xfrm>
          <a:prstGeom prst="wedgeRoundRectCallout">
            <a:avLst>
              <a:gd name="adj1" fmla="val -166207"/>
              <a:gd name="adj2" fmla="val 15341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: 0~180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510" y="1772816"/>
            <a:ext cx="1136114" cy="479531"/>
          </a:xfrm>
          <a:prstGeom prst="wedgeRoundRectCallout">
            <a:avLst>
              <a:gd name="adj1" fmla="val 78829"/>
              <a:gd name="adj2" fmla="val 820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인덱스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행렬 구성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635896" y="3395831"/>
            <a:ext cx="1663385" cy="297750"/>
          </a:xfrm>
          <a:prstGeom prst="wedgeRoundRectCallout">
            <a:avLst>
              <a:gd name="adj1" fmla="val -44299"/>
              <a:gd name="adj2" fmla="val -2163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HSV </a:t>
            </a:r>
            <a:r>
              <a:rPr lang="en-US" altLang="ko-KR" sz="12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–&gt; BGR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변환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98992" y="3301506"/>
            <a:ext cx="1992769" cy="527483"/>
          </a:xfrm>
          <a:prstGeom prst="wedgeRoundRectCallout">
            <a:avLst>
              <a:gd name="adj1" fmla="val 15690"/>
              <a:gd name="adj2" fmla="val -1442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그림판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영상의 관심 영역에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팔레트 복사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98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13349</TotalTime>
  <Words>1484</Words>
  <Application>Microsoft Office PowerPoint</Application>
  <PresentationFormat>화면 슬라이드 쇼(4:3)</PresentationFormat>
  <Paragraphs>330</Paragraphs>
  <Slides>63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4" baseType="lpstr">
      <vt:lpstr>HY중고딕</vt:lpstr>
      <vt:lpstr>JetBrains Mono</vt:lpstr>
      <vt:lpstr>맑은 고딕</vt:lpstr>
      <vt:lpstr>휴먼엑스포</vt:lpstr>
      <vt:lpstr>Arial</vt:lpstr>
      <vt:lpstr>Bodoni MT Black</vt:lpstr>
      <vt:lpstr>Cambria Math</vt:lpstr>
      <vt:lpstr>Times New Roman</vt:lpstr>
      <vt:lpstr>Tw Cen MT</vt:lpstr>
      <vt:lpstr>Wingdings</vt:lpstr>
      <vt:lpstr>물방울</vt:lpstr>
      <vt:lpstr>CHAPTER 11 영상 처리 응용 사례Ⅰ</vt:lpstr>
      <vt:lpstr>contents</vt:lpstr>
      <vt:lpstr>11.1 그림판 프로그램</vt:lpstr>
      <vt:lpstr>11.1 그림판 프로그램</vt:lpstr>
      <vt:lpstr>11.1.1 아이콘 배치 및 팔레트 생성 </vt:lpstr>
      <vt:lpstr>11.1.1 아이콘 배치 및 팔레트 생성</vt:lpstr>
      <vt:lpstr>11.1.1 아이콘 배치 및 팔레트 생성</vt:lpstr>
      <vt:lpstr>11.1.1 아이콘 배치 및 팔레트 생성 </vt:lpstr>
      <vt:lpstr>11.1.1 아이콘 배치 및 팔레트 생성</vt:lpstr>
      <vt:lpstr>11.1.1 아이콘 배치 및 팔레트 생성</vt:lpstr>
      <vt:lpstr>11.1.1 아이콘 배치 및 팔레트 생성</vt:lpstr>
      <vt:lpstr>11.1.1 아이콘 배치 및 팔레트 생성</vt:lpstr>
      <vt:lpstr>11.1.1 아이콘 배치 및 팔레트 생성</vt:lpstr>
      <vt:lpstr>11.1.1 아이콘 배치 및 팔레트 생성</vt:lpstr>
      <vt:lpstr>11.1.2 마우스 이벤트의 구현 </vt:lpstr>
      <vt:lpstr>11.1.2 마우스 이벤트의 구현</vt:lpstr>
      <vt:lpstr>11.1.2 마우스 이벤트의 구현</vt:lpstr>
      <vt:lpstr>11.1.2 마우스 이벤트의 구현</vt:lpstr>
      <vt:lpstr>11.1.2 마우스 이벤트의 구현</vt:lpstr>
      <vt:lpstr>11.1.3 그리기 구현</vt:lpstr>
      <vt:lpstr>11.1.3 그리기 구현</vt:lpstr>
      <vt:lpstr>11.1.4 명령 함수의 추가 구현</vt:lpstr>
      <vt:lpstr>11.1.4 명령 함수의 추가 구현</vt:lpstr>
      <vt:lpstr>11.1.4 명령 함수의 추가 구현</vt:lpstr>
      <vt:lpstr>그림판 완성</vt:lpstr>
      <vt:lpstr>그림판 완성</vt:lpstr>
      <vt:lpstr>그림판 완성</vt:lpstr>
      <vt:lpstr>11.2 2차원 히스토그램을 이용한 이미지 검색</vt:lpstr>
      <vt:lpstr>11.2 하르 분류기를 이용한 얼굴검출 및 성별 분류</vt:lpstr>
      <vt:lpstr>11.2 하르 분류기를 이용한 얼굴검출 및 성별 분류</vt:lpstr>
      <vt:lpstr>11.2.1 하르 기반 분류기</vt:lpstr>
      <vt:lpstr>11.2.1 하르 기반 분류기</vt:lpstr>
      <vt:lpstr>11.2.1 하르 기반 분류기</vt:lpstr>
      <vt:lpstr>11.2.2 얼굴 검출 프로그램 구현</vt:lpstr>
      <vt:lpstr>11.2.2 얼굴 검출의 구현</vt:lpstr>
      <vt:lpstr>11.2.2 얼굴 검출의 구현</vt:lpstr>
      <vt:lpstr>11.2.2 얼굴 검출의 구현</vt:lpstr>
      <vt:lpstr>11.2.2 얼굴 검출 프로그램 구현</vt:lpstr>
      <vt:lpstr>11.2.3 성별 분류 기초 </vt:lpstr>
      <vt:lpstr>11.2.3 성별 분류 기초 </vt:lpstr>
      <vt:lpstr>11.2.4 얼굴 기울기 계산 및 보정 </vt:lpstr>
      <vt:lpstr>11.2.4 얼굴 기울기 계산 및 보정 </vt:lpstr>
      <vt:lpstr>11.2.4 얼굴 기울기 계산 및 보정 </vt:lpstr>
      <vt:lpstr>11.2.5 입술 영역 및 머리 영역 검출</vt:lpstr>
      <vt:lpstr>11.2.5 입술 영역 및 머리 영역 검출</vt:lpstr>
      <vt:lpstr>11.2.5 입술 영역 및 머리 영역 검출</vt:lpstr>
      <vt:lpstr>11.2.5 입술 영역 및 머리 영역 검출</vt:lpstr>
      <vt:lpstr>11.2.5 입술 영역 및 머리 영역 검출</vt:lpstr>
      <vt:lpstr>11.2.5 입술 영역 및 머리 영역 검출</vt:lpstr>
      <vt:lpstr>11.2.6 히스토그램 비교</vt:lpstr>
      <vt:lpstr>11.2.6 히스토그램 비교</vt:lpstr>
      <vt:lpstr>11.2.6 히스토그램 비교</vt:lpstr>
      <vt:lpstr>11.2.6 히스토그램 비교</vt:lpstr>
      <vt:lpstr>11.2.6 히스토그램 비교</vt:lpstr>
      <vt:lpstr>11.2.6 히스토그램 비교</vt:lpstr>
      <vt:lpstr>11.2.7 성별 분류</vt:lpstr>
      <vt:lpstr>11.2.7 성별 분류</vt:lpstr>
      <vt:lpstr>11.2.7 성별 분류</vt:lpstr>
      <vt:lpstr>11.2.7 성별 분류</vt:lpstr>
      <vt:lpstr>11.2.7 성별 분류</vt:lpstr>
      <vt:lpstr>11.2.7 성별 분류</vt:lpstr>
      <vt:lpstr>단원 요약</vt:lpstr>
      <vt:lpstr>단원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LEE JOHN</cp:lastModifiedBy>
  <cp:revision>3221</cp:revision>
  <dcterms:created xsi:type="dcterms:W3CDTF">2017-02-21T08:17:22Z</dcterms:created>
  <dcterms:modified xsi:type="dcterms:W3CDTF">2020-11-29T13:49:59Z</dcterms:modified>
</cp:coreProperties>
</file>